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12192000"/>
  <p:embeddedFontLst>
    <p:embeddedFont>
      <p:font typeface="Alimama ShuHeiTi" charset="-122"/>
      <p:regular r:id="rId1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8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9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jp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3075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ykkuo/_D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dn.pixabay.com/ead363973ec33b65bba4fdb1536cc329e8aab11d.jpg"/>
          <p:cNvPicPr>
            <a:picLocks noChangeAspect="1"/>
          </p:cNvPicPr>
          <p:nvPr/>
        </p:nvPicPr>
        <p:blipFill>
          <a:blip r:embed="rId3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85000"/>
                </a:srgbClr>
              </a:gs>
              <a:gs pos="50000">
                <a:srgbClr val="3A506B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81000" y="853678"/>
            <a:ext cx="2867025" cy="457200"/>
          </a:xfrm>
          <a:custGeom>
            <a:avLst/>
            <a:gdLst/>
            <a:ahLst/>
            <a:cxnLst/>
            <a:rect l="l" t="t" r="r" b="b"/>
            <a:pathLst>
              <a:path w="2867025" h="457200">
                <a:moveTo>
                  <a:pt x="38098" y="0"/>
                </a:moveTo>
                <a:lnTo>
                  <a:pt x="2828927" y="0"/>
                </a:lnTo>
                <a:cubicBezTo>
                  <a:pt x="2849968" y="0"/>
                  <a:pt x="2867025" y="17057"/>
                  <a:pt x="2867025" y="38098"/>
                </a:cubicBezTo>
                <a:lnTo>
                  <a:pt x="2867025" y="419102"/>
                </a:lnTo>
                <a:cubicBezTo>
                  <a:pt x="2867025" y="440143"/>
                  <a:pt x="2849968" y="457200"/>
                  <a:pt x="2828927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2000" b="1" dirty="0" err="1">
                <a:solidFill>
                  <a:srgbClr val="F8F7F4"/>
                </a:solidFill>
                <a:latin typeface="+mn-ea"/>
                <a:cs typeface="LXGW Bright" pitchFamily="34" charset="-120"/>
              </a:rPr>
              <a:t>DB三人グループ</a:t>
            </a:r>
            <a:endParaRPr lang="en-US" altLang="zh-CN" sz="2000" dirty="0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381000" y="853678"/>
            <a:ext cx="2943225" cy="457200"/>
          </a:xfrm>
          <a:prstGeom prst="rect">
            <a:avLst/>
          </a:prstGeom>
          <a:noFill/>
          <a:ln/>
        </p:spPr>
        <p:txBody>
          <a:bodyPr wrap="square" lIns="304800" tIns="114300" rIns="304800" bIns="114300" rtlCol="0" anchor="ctr"/>
          <a:lstStyle/>
          <a:p>
            <a:pPr>
              <a:lnSpc>
                <a:spcPct val="130000"/>
              </a:lnSpc>
            </a:pPr>
            <a:endParaRPr lang="en-US" sz="1600" dirty="0">
              <a:latin typeface="+mn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1000" y="1615678"/>
            <a:ext cx="6553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9000" b="1" kern="0" spc="-18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Lost &amp;</a:t>
            </a:r>
            <a:endParaRPr lang="en-US" sz="1600" dirty="0">
              <a:latin typeface="+mn-ea"/>
            </a:endParaRPr>
          </a:p>
          <a:p>
            <a:pPr>
              <a:lnSpc>
                <a:spcPct val="80000"/>
              </a:lnSpc>
            </a:pPr>
            <a:r>
              <a:rPr lang="en-US" sz="9000" b="1" kern="0" spc="-18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Found Map</a:t>
            </a:r>
            <a:endParaRPr lang="en-US" sz="1600" dirty="0">
              <a:latin typeface="+mn-ea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81000" y="420647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381000" y="4549378"/>
            <a:ext cx="61245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地図ベースの落とし物管理アプリケーション</a:t>
            </a:r>
            <a:endParaRPr lang="en-US" sz="160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381000" y="5166122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8F7F4">
                    <a:alpha val="70000"/>
                  </a:srgbClr>
                </a:solidFill>
                <a:latin typeface="+mn-ea"/>
                <a:cs typeface="LXGW Bright" pitchFamily="34" charset="-120"/>
              </a:rPr>
              <a:t>Web-based Lost and Found Management System</a:t>
            </a:r>
            <a:endParaRPr lang="en-US" sz="160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81000" y="5905500"/>
            <a:ext cx="4295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076449" y="6264442"/>
            <a:ext cx="210889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2442017 カクヨウカイ</a:t>
            </a:r>
            <a:endParaRPr lang="en-US" sz="160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483017" y="6270458"/>
            <a:ext cx="1507958" cy="2446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2441056 陳思竹</a:t>
            </a:r>
            <a:endParaRPr lang="en-US" sz="160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381000" y="6248400"/>
            <a:ext cx="15079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2442049 孫小懿</a:t>
            </a:r>
            <a:endParaRPr lang="en-US" sz="1600" dirty="0">
              <a:latin typeface="+mn-ea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9590782" y="62484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F8F7F4">
                    <a:alpha val="50000"/>
                  </a:srgbClr>
                </a:solidFill>
                <a:latin typeface="+mn-ea"/>
                <a:cs typeface="LXGW Bright" pitchFamily="34" charset="-120"/>
              </a:rPr>
              <a:t>2025年度後期データベース設計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">
            <a:extLst>
              <a:ext uri="{FF2B5EF4-FFF2-40B4-BE49-F238E27FC236}">
                <a16:creationId xmlns:a16="http://schemas.microsoft.com/office/drawing/2014/main" id="{D2C9A81D-2CF4-714B-BC8C-B314DE944CE0}"/>
              </a:ext>
            </a:extLst>
          </p:cNvPr>
          <p:cNvSpPr/>
          <p:nvPr/>
        </p:nvSpPr>
        <p:spPr>
          <a:xfrm>
            <a:off x="217374" y="343370"/>
            <a:ext cx="11757251" cy="6171259"/>
          </a:xfrm>
          <a:custGeom>
            <a:avLst/>
            <a:gdLst/>
            <a:ahLst/>
            <a:cxnLst/>
            <a:rect l="l" t="t" r="r" b="b"/>
            <a:pathLst>
              <a:path w="8111276" h="6171259">
                <a:moveTo>
                  <a:pt x="66896" y="0"/>
                </a:moveTo>
                <a:lnTo>
                  <a:pt x="8044379" y="0"/>
                </a:lnTo>
                <a:cubicBezTo>
                  <a:pt x="8081325" y="0"/>
                  <a:pt x="8111276" y="29951"/>
                  <a:pt x="8111276" y="66896"/>
                </a:cubicBezTo>
                <a:lnTo>
                  <a:pt x="8111276" y="6104363"/>
                </a:lnTo>
                <a:cubicBezTo>
                  <a:pt x="8111276" y="6141309"/>
                  <a:pt x="8081325" y="6171259"/>
                  <a:pt x="8044379" y="6171259"/>
                </a:cubicBezTo>
                <a:lnTo>
                  <a:pt x="66896" y="6171259"/>
                </a:lnTo>
                <a:cubicBezTo>
                  <a:pt x="29951" y="6171259"/>
                  <a:pt x="0" y="6141309"/>
                  <a:pt x="0" y="6104363"/>
                </a:cubicBezTo>
                <a:lnTo>
                  <a:pt x="0" y="66896"/>
                </a:lnTo>
                <a:cubicBezTo>
                  <a:pt x="0" y="29951"/>
                  <a:pt x="29951" y="0"/>
                  <a:pt x="668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25432" dist="8362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pic>
        <p:nvPicPr>
          <p:cNvPr id="4" name="4b03f2bb2759fc2dff5fd002df894bdf">
            <a:hlinkClick r:id="" action="ppaction://media"/>
            <a:extLst>
              <a:ext uri="{FF2B5EF4-FFF2-40B4-BE49-F238E27FC236}">
                <a16:creationId xmlns:a16="http://schemas.microsoft.com/office/drawing/2014/main" id="{28C56EE2-D4E0-B762-E336-CFBD5EC1B1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562" y="1088416"/>
            <a:ext cx="8313935" cy="5196209"/>
          </a:xfrm>
          <a:prstGeom prst="rect">
            <a:avLst/>
          </a:prstGeom>
        </p:spPr>
      </p:pic>
      <p:sp>
        <p:nvSpPr>
          <p:cNvPr id="5" name="Shape 13">
            <a:extLst>
              <a:ext uri="{FF2B5EF4-FFF2-40B4-BE49-F238E27FC236}">
                <a16:creationId xmlns:a16="http://schemas.microsoft.com/office/drawing/2014/main" id="{8A8A74C5-547A-3414-1D18-02D7C8B02464}"/>
              </a:ext>
            </a:extLst>
          </p:cNvPr>
          <p:cNvSpPr/>
          <p:nvPr/>
        </p:nvSpPr>
        <p:spPr>
          <a:xfrm>
            <a:off x="9408622" y="1088415"/>
            <a:ext cx="2410326" cy="5196209"/>
          </a:xfrm>
          <a:custGeom>
            <a:avLst/>
            <a:gdLst/>
            <a:ahLst/>
            <a:cxnLst/>
            <a:rect l="l" t="t" r="r" b="b"/>
            <a:pathLst>
              <a:path w="6677025" h="2476500">
                <a:moveTo>
                  <a:pt x="76202" y="0"/>
                </a:moveTo>
                <a:lnTo>
                  <a:pt x="6600823" y="0"/>
                </a:lnTo>
                <a:cubicBezTo>
                  <a:pt x="6642908" y="0"/>
                  <a:pt x="6677025" y="34117"/>
                  <a:pt x="6677025" y="76202"/>
                </a:cubicBezTo>
                <a:lnTo>
                  <a:pt x="6677025" y="2400298"/>
                </a:lnTo>
                <a:cubicBezTo>
                  <a:pt x="6677025" y="2442383"/>
                  <a:pt x="6642908" y="2476500"/>
                  <a:pt x="6600823" y="2476500"/>
                </a:cubicBezTo>
                <a:lnTo>
                  <a:pt x="76202" y="2476500"/>
                </a:lnTo>
                <a:cubicBezTo>
                  <a:pt x="34117" y="2476500"/>
                  <a:pt x="0" y="2442383"/>
                  <a:pt x="0" y="24002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 b="1"/>
          </a:p>
        </p:txBody>
      </p:sp>
      <p:sp>
        <p:nvSpPr>
          <p:cNvPr id="6" name="Shape 14">
            <a:extLst>
              <a:ext uri="{FF2B5EF4-FFF2-40B4-BE49-F238E27FC236}">
                <a16:creationId xmlns:a16="http://schemas.microsoft.com/office/drawing/2014/main" id="{B41DB068-6459-BF92-388A-03FF030D5396}"/>
              </a:ext>
            </a:extLst>
          </p:cNvPr>
          <p:cNvSpPr/>
          <p:nvPr/>
        </p:nvSpPr>
        <p:spPr>
          <a:xfrm>
            <a:off x="9529427" y="1184333"/>
            <a:ext cx="319489" cy="316431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 b="1"/>
          </a:p>
        </p:txBody>
      </p:sp>
      <p:sp>
        <p:nvSpPr>
          <p:cNvPr id="7" name="Text 15">
            <a:extLst>
              <a:ext uri="{FF2B5EF4-FFF2-40B4-BE49-F238E27FC236}">
                <a16:creationId xmlns:a16="http://schemas.microsoft.com/office/drawing/2014/main" id="{32736A08-10C1-EFB7-9EB4-B5992A77AF74}"/>
              </a:ext>
            </a:extLst>
          </p:cNvPr>
          <p:cNvSpPr/>
          <p:nvPr/>
        </p:nvSpPr>
        <p:spPr>
          <a:xfrm>
            <a:off x="9998294" y="1146233"/>
            <a:ext cx="2193706" cy="443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</a:rPr>
              <a:t>主</a:t>
            </a:r>
            <a:r>
              <a:rPr lang="ja-JP" altLang="en-US" sz="1600" b="1" dirty="0">
                <a:solidFill>
                  <a:schemeClr val="accent1">
                    <a:lumMod val="50000"/>
                  </a:schemeClr>
                </a:solidFill>
              </a:rPr>
              <a:t>な</a:t>
            </a:r>
            <a:r>
              <a:rPr lang="zh-CN" altLang="en-US" sz="1600" b="1" dirty="0">
                <a:solidFill>
                  <a:schemeClr val="accent1">
                    <a:lumMod val="50000"/>
                  </a:schemeClr>
                </a:solidFill>
              </a:rPr>
              <a:t>機能</a:t>
            </a: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 16">
            <a:extLst>
              <a:ext uri="{FF2B5EF4-FFF2-40B4-BE49-F238E27FC236}">
                <a16:creationId xmlns:a16="http://schemas.microsoft.com/office/drawing/2014/main" id="{97B87694-17A0-7D49-4A1E-60A9E5C93D30}"/>
              </a:ext>
            </a:extLst>
          </p:cNvPr>
          <p:cNvSpPr/>
          <p:nvPr/>
        </p:nvSpPr>
        <p:spPr>
          <a:xfrm>
            <a:off x="9529427" y="1818477"/>
            <a:ext cx="2001767" cy="38219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  <a:t>落とし物の情報を投稿し、</a:t>
            </a:r>
            <a:b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</a:br>
            <a:r>
              <a:rPr lang="ja-JP" altLang="en-US" sz="1350" dirty="0">
                <a:latin typeface="Alimama ShuHeiTi" charset="-122"/>
                <a:ea typeface="等线" panose="02010600030101010101" pitchFamily="2" charset="-122"/>
              </a:rPr>
              <a:t>投稿時に対応する位置情報（座標）をシステムに保存する。</a:t>
            </a: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r>
              <a:rPr lang="ja-JP" altLang="en-US" sz="1400" dirty="0">
                <a:latin typeface="Alimama ShuHeiTi" charset="-122"/>
              </a:rPr>
              <a:t>投稿された落とし物は地図上に表示され、</a:t>
            </a:r>
            <a:br>
              <a:rPr lang="ja-JP" altLang="en-US" sz="1400" dirty="0">
                <a:latin typeface="Alimama ShuHeiTi" charset="-122"/>
              </a:rPr>
            </a:br>
            <a:r>
              <a:rPr lang="ja-JP" altLang="en-US" sz="1400" dirty="0">
                <a:latin typeface="Alimama ShuHeiTi" charset="-122"/>
              </a:rPr>
              <a:t>一覧や検索機能を通して内容と位置を確認できる。</a:t>
            </a:r>
            <a:endParaRPr lang="en-US" altLang="ja-JP" sz="1350" dirty="0">
              <a:latin typeface="Alimama ShuHeiTi" charset="-122"/>
              <a:ea typeface="Alimama ShuHeiTi" charset="-122"/>
            </a:endParaRPr>
          </a:p>
          <a:p>
            <a:pPr>
              <a:lnSpc>
                <a:spcPct val="140000"/>
              </a:lnSpc>
            </a:pPr>
            <a:endParaRPr lang="en-US" sz="1350" b="1" dirty="0">
              <a:latin typeface="Alimama ShuHeiTi" charset="-122"/>
              <a:ea typeface="Alimama ShuHeiT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53D39B6-5DD7-8046-6669-84DFD0F18B5D}"/>
              </a:ext>
            </a:extLst>
          </p:cNvPr>
          <p:cNvSpPr txBox="1"/>
          <p:nvPr/>
        </p:nvSpPr>
        <p:spPr>
          <a:xfrm>
            <a:off x="618309" y="513466"/>
            <a:ext cx="6096000" cy="481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3160" b="1" dirty="0">
                <a:solidFill>
                  <a:schemeClr val="bg1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DEMO</a:t>
            </a:r>
            <a:r>
              <a:rPr lang="zh-CN" altLang="en-US" sz="3160" b="1" dirty="0">
                <a:solidFill>
                  <a:schemeClr val="bg1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展示</a:t>
            </a:r>
            <a:endParaRPr lang="en-US" altLang="zh-CN" sz="3160" dirty="0">
              <a:solidFill>
                <a:schemeClr val="bg1"/>
              </a:solidFill>
            </a:endParaRPr>
          </a:p>
        </p:txBody>
      </p:sp>
      <p:sp>
        <p:nvSpPr>
          <p:cNvPr id="13" name="Shape 14">
            <a:extLst>
              <a:ext uri="{FF2B5EF4-FFF2-40B4-BE49-F238E27FC236}">
                <a16:creationId xmlns:a16="http://schemas.microsoft.com/office/drawing/2014/main" id="{D147F43F-B199-54E8-A6D3-F2404D89D86E}"/>
              </a:ext>
            </a:extLst>
          </p:cNvPr>
          <p:cNvSpPr/>
          <p:nvPr/>
        </p:nvSpPr>
        <p:spPr>
          <a:xfrm rot="5400000">
            <a:off x="6044839" y="-5535256"/>
            <a:ext cx="102322" cy="11757251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36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SUMMARY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まとめ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645444"/>
            <a:ext cx="8153400" cy="1781175"/>
          </a:xfrm>
          <a:custGeom>
            <a:avLst/>
            <a:gdLst/>
            <a:ahLst/>
            <a:cxnLst/>
            <a:rect l="l" t="t" r="r" b="b"/>
            <a:pathLst>
              <a:path w="8153400" h="1781175">
                <a:moveTo>
                  <a:pt x="76199" y="0"/>
                </a:moveTo>
                <a:lnTo>
                  <a:pt x="8077201" y="0"/>
                </a:lnTo>
                <a:cubicBezTo>
                  <a:pt x="8119285" y="0"/>
                  <a:pt x="8153400" y="34115"/>
                  <a:pt x="8153400" y="76199"/>
                </a:cubicBezTo>
                <a:lnTo>
                  <a:pt x="8153400" y="1704976"/>
                </a:lnTo>
                <a:cubicBezTo>
                  <a:pt x="8153400" y="1747060"/>
                  <a:pt x="8119285" y="1781175"/>
                  <a:pt x="8077201" y="1781175"/>
                </a:cubicBezTo>
                <a:lnTo>
                  <a:pt x="76199" y="1781175"/>
                </a:lnTo>
                <a:cubicBezTo>
                  <a:pt x="34115" y="1781175"/>
                  <a:pt x="0" y="1747060"/>
                  <a:pt x="0" y="170497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09600" y="1950244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514350" y="42863"/>
                </a:moveTo>
                <a:cubicBezTo>
                  <a:pt x="514350" y="32951"/>
                  <a:pt x="509260" y="23753"/>
                  <a:pt x="500777" y="18574"/>
                </a:cubicBezTo>
                <a:cubicBezTo>
                  <a:pt x="492294" y="13395"/>
                  <a:pt x="481846" y="12859"/>
                  <a:pt x="473006" y="17324"/>
                </a:cubicBezTo>
                <a:lnTo>
                  <a:pt x="369243" y="69205"/>
                </a:lnTo>
                <a:lnTo>
                  <a:pt x="209044" y="15716"/>
                </a:lnTo>
                <a:cubicBezTo>
                  <a:pt x="201811" y="13305"/>
                  <a:pt x="194042" y="13841"/>
                  <a:pt x="187256" y="17234"/>
                </a:cubicBezTo>
                <a:lnTo>
                  <a:pt x="72956" y="74384"/>
                </a:lnTo>
                <a:cubicBezTo>
                  <a:pt x="63222" y="79296"/>
                  <a:pt x="57150" y="89208"/>
                  <a:pt x="57150" y="100013"/>
                </a:cubicBezTo>
                <a:lnTo>
                  <a:pt x="57150" y="414338"/>
                </a:lnTo>
                <a:cubicBezTo>
                  <a:pt x="57150" y="424249"/>
                  <a:pt x="62240" y="433447"/>
                  <a:pt x="70723" y="438626"/>
                </a:cubicBezTo>
                <a:cubicBezTo>
                  <a:pt x="79206" y="443805"/>
                  <a:pt x="89654" y="444341"/>
                  <a:pt x="98494" y="439876"/>
                </a:cubicBezTo>
                <a:lnTo>
                  <a:pt x="202168" y="387995"/>
                </a:lnTo>
                <a:lnTo>
                  <a:pt x="356920" y="439609"/>
                </a:lnTo>
                <a:cubicBezTo>
                  <a:pt x="353080" y="433894"/>
                  <a:pt x="349329" y="427911"/>
                  <a:pt x="345668" y="421838"/>
                </a:cubicBezTo>
                <a:cubicBezTo>
                  <a:pt x="335846" y="405497"/>
                  <a:pt x="326112" y="386745"/>
                  <a:pt x="318879" y="366653"/>
                </a:cubicBezTo>
                <a:lnTo>
                  <a:pt x="228511" y="336560"/>
                </a:lnTo>
                <a:lnTo>
                  <a:pt x="228511" y="82510"/>
                </a:lnTo>
                <a:lnTo>
                  <a:pt x="342811" y="120640"/>
                </a:lnTo>
                <a:lnTo>
                  <a:pt x="342811" y="209312"/>
                </a:lnTo>
                <a:cubicBezTo>
                  <a:pt x="370493" y="177344"/>
                  <a:pt x="411569" y="157162"/>
                  <a:pt x="457111" y="157162"/>
                </a:cubicBezTo>
                <a:cubicBezTo>
                  <a:pt x="477292" y="157162"/>
                  <a:pt x="496580" y="161092"/>
                  <a:pt x="514261" y="168325"/>
                </a:cubicBezTo>
                <a:lnTo>
                  <a:pt x="514350" y="42863"/>
                </a:lnTo>
                <a:close/>
                <a:moveTo>
                  <a:pt x="457200" y="200025"/>
                </a:moveTo>
                <a:cubicBezTo>
                  <a:pt x="397996" y="200025"/>
                  <a:pt x="350044" y="247174"/>
                  <a:pt x="350044" y="305306"/>
                </a:cubicBezTo>
                <a:cubicBezTo>
                  <a:pt x="350044" y="366832"/>
                  <a:pt x="407283" y="439609"/>
                  <a:pt x="438090" y="474345"/>
                </a:cubicBezTo>
                <a:cubicBezTo>
                  <a:pt x="448449" y="485954"/>
                  <a:pt x="466040" y="485954"/>
                  <a:pt x="476399" y="474345"/>
                </a:cubicBezTo>
                <a:cubicBezTo>
                  <a:pt x="507206" y="439609"/>
                  <a:pt x="564446" y="366832"/>
                  <a:pt x="564446" y="305306"/>
                </a:cubicBezTo>
                <a:cubicBezTo>
                  <a:pt x="564446" y="247174"/>
                  <a:pt x="516493" y="200025"/>
                  <a:pt x="457289" y="200025"/>
                </a:cubicBezTo>
                <a:close/>
                <a:moveTo>
                  <a:pt x="421481" y="307181"/>
                </a:moveTo>
                <a:cubicBezTo>
                  <a:pt x="421481" y="287468"/>
                  <a:pt x="437486" y="271463"/>
                  <a:pt x="457200" y="271463"/>
                </a:cubicBezTo>
                <a:cubicBezTo>
                  <a:pt x="476914" y="271463"/>
                  <a:pt x="492919" y="287468"/>
                  <a:pt x="492919" y="307181"/>
                </a:cubicBezTo>
                <a:cubicBezTo>
                  <a:pt x="492919" y="326895"/>
                  <a:pt x="476914" y="342900"/>
                  <a:pt x="457200" y="342900"/>
                </a:cubicBezTo>
                <a:cubicBezTo>
                  <a:pt x="437486" y="342900"/>
                  <a:pt x="421481" y="326895"/>
                  <a:pt x="421481" y="30718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333500" y="1874044"/>
            <a:ext cx="395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Lost &amp; Found Map App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33500" y="2216944"/>
            <a:ext cx="390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地図を活用した視覚的な管理ソリューション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609600" y="2636044"/>
            <a:ext cx="7781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従来のテキストベースの落とし物管理システムに代わる、革新的な地図連動型ソリューションを提供します。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400050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400050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36984" y="3926681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3142" y="1395"/>
                </a:moveTo>
                <a:cubicBezTo>
                  <a:pt x="47662" y="-893"/>
                  <a:pt x="53132" y="-391"/>
                  <a:pt x="57150" y="2679"/>
                </a:cubicBezTo>
                <a:lnTo>
                  <a:pt x="235744" y="136568"/>
                </a:lnTo>
                <a:cubicBezTo>
                  <a:pt x="240376" y="140029"/>
                  <a:pt x="242218" y="146056"/>
                  <a:pt x="240432" y="151526"/>
                </a:cubicBezTo>
                <a:cubicBezTo>
                  <a:pt x="238646" y="156995"/>
                  <a:pt x="233511" y="160679"/>
                  <a:pt x="227707" y="160679"/>
                </a:cubicBezTo>
                <a:lnTo>
                  <a:pt x="142708" y="160679"/>
                </a:lnTo>
                <a:lnTo>
                  <a:pt x="192323" y="259854"/>
                </a:lnTo>
                <a:cubicBezTo>
                  <a:pt x="196732" y="268672"/>
                  <a:pt x="193160" y="279388"/>
                  <a:pt x="184342" y="283797"/>
                </a:cubicBezTo>
                <a:cubicBezTo>
                  <a:pt x="175524" y="288206"/>
                  <a:pt x="164809" y="284634"/>
                  <a:pt x="160400" y="275816"/>
                </a:cubicBezTo>
                <a:lnTo>
                  <a:pt x="110784" y="176640"/>
                </a:lnTo>
                <a:lnTo>
                  <a:pt x="59829" y="244618"/>
                </a:lnTo>
                <a:cubicBezTo>
                  <a:pt x="56369" y="249250"/>
                  <a:pt x="50341" y="251092"/>
                  <a:pt x="44872" y="249306"/>
                </a:cubicBezTo>
                <a:cubicBezTo>
                  <a:pt x="39402" y="247520"/>
                  <a:pt x="35719" y="242385"/>
                  <a:pt x="35719" y="236637"/>
                </a:cubicBezTo>
                <a:lnTo>
                  <a:pt x="35719" y="13395"/>
                </a:lnTo>
                <a:cubicBezTo>
                  <a:pt x="35719" y="8316"/>
                  <a:pt x="38565" y="3683"/>
                  <a:pt x="43142" y="1395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27212" y="3802856"/>
            <a:ext cx="18764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直感的インターフェース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609600" y="4450556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誰でも使いやすいシンプルで直感的なUIを採用。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168551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3168551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3434060" y="3926681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93762" y="17859"/>
                </a:moveTo>
                <a:lnTo>
                  <a:pt x="13395" y="17859"/>
                </a:lnTo>
                <a:cubicBezTo>
                  <a:pt x="5972" y="17859"/>
                  <a:pt x="0" y="23831"/>
                  <a:pt x="0" y="31254"/>
                </a:cubicBezTo>
                <a:lnTo>
                  <a:pt x="0" y="111621"/>
                </a:lnTo>
                <a:cubicBezTo>
                  <a:pt x="0" y="117035"/>
                  <a:pt x="3237" y="121946"/>
                  <a:pt x="8260" y="124011"/>
                </a:cubicBezTo>
                <a:cubicBezTo>
                  <a:pt x="13283" y="126076"/>
                  <a:pt x="19031" y="124904"/>
                  <a:pt x="22882" y="121109"/>
                </a:cubicBezTo>
                <a:lnTo>
                  <a:pt x="45207" y="98785"/>
                </a:lnTo>
                <a:lnTo>
                  <a:pt x="89297" y="142875"/>
                </a:lnTo>
                <a:lnTo>
                  <a:pt x="45207" y="186965"/>
                </a:lnTo>
                <a:lnTo>
                  <a:pt x="22882" y="164641"/>
                </a:lnTo>
                <a:cubicBezTo>
                  <a:pt x="19031" y="160790"/>
                  <a:pt x="13283" y="159674"/>
                  <a:pt x="8260" y="161739"/>
                </a:cubicBezTo>
                <a:cubicBezTo>
                  <a:pt x="3237" y="163804"/>
                  <a:pt x="0" y="168715"/>
                  <a:pt x="0" y="174129"/>
                </a:cubicBezTo>
                <a:lnTo>
                  <a:pt x="0" y="254496"/>
                </a:lnTo>
                <a:cubicBezTo>
                  <a:pt x="0" y="261919"/>
                  <a:pt x="5972" y="267891"/>
                  <a:pt x="13395" y="267891"/>
                </a:cubicBezTo>
                <a:lnTo>
                  <a:pt x="93762" y="267891"/>
                </a:lnTo>
                <a:cubicBezTo>
                  <a:pt x="99175" y="267891"/>
                  <a:pt x="104087" y="264654"/>
                  <a:pt x="106152" y="259631"/>
                </a:cubicBezTo>
                <a:cubicBezTo>
                  <a:pt x="108217" y="254608"/>
                  <a:pt x="107100" y="248859"/>
                  <a:pt x="103250" y="245008"/>
                </a:cubicBezTo>
                <a:lnTo>
                  <a:pt x="80925" y="222684"/>
                </a:lnTo>
                <a:lnTo>
                  <a:pt x="125016" y="178594"/>
                </a:lnTo>
                <a:lnTo>
                  <a:pt x="169106" y="222684"/>
                </a:lnTo>
                <a:lnTo>
                  <a:pt x="146782" y="245008"/>
                </a:lnTo>
                <a:cubicBezTo>
                  <a:pt x="142931" y="248859"/>
                  <a:pt x="141815" y="254608"/>
                  <a:pt x="143880" y="259631"/>
                </a:cubicBezTo>
                <a:cubicBezTo>
                  <a:pt x="145945" y="264654"/>
                  <a:pt x="150856" y="267891"/>
                  <a:pt x="156270" y="267891"/>
                </a:cubicBezTo>
                <a:lnTo>
                  <a:pt x="236637" y="267891"/>
                </a:lnTo>
                <a:cubicBezTo>
                  <a:pt x="244060" y="267891"/>
                  <a:pt x="250031" y="261919"/>
                  <a:pt x="250031" y="254496"/>
                </a:cubicBezTo>
                <a:lnTo>
                  <a:pt x="250031" y="174129"/>
                </a:lnTo>
                <a:cubicBezTo>
                  <a:pt x="250031" y="168715"/>
                  <a:pt x="246794" y="163804"/>
                  <a:pt x="241771" y="161739"/>
                </a:cubicBezTo>
                <a:cubicBezTo>
                  <a:pt x="236748" y="159674"/>
                  <a:pt x="231000" y="160790"/>
                  <a:pt x="227149" y="164641"/>
                </a:cubicBezTo>
                <a:lnTo>
                  <a:pt x="204825" y="186965"/>
                </a:lnTo>
                <a:lnTo>
                  <a:pt x="160734" y="142875"/>
                </a:lnTo>
                <a:lnTo>
                  <a:pt x="204825" y="98785"/>
                </a:lnTo>
                <a:lnTo>
                  <a:pt x="227149" y="121109"/>
                </a:lnTo>
                <a:cubicBezTo>
                  <a:pt x="231000" y="124960"/>
                  <a:pt x="236748" y="126076"/>
                  <a:pt x="241771" y="124011"/>
                </a:cubicBezTo>
                <a:cubicBezTo>
                  <a:pt x="246794" y="121946"/>
                  <a:pt x="250031" y="117035"/>
                  <a:pt x="250031" y="111621"/>
                </a:cubicBezTo>
                <a:lnTo>
                  <a:pt x="250031" y="31254"/>
                </a:lnTo>
                <a:cubicBezTo>
                  <a:pt x="250031" y="23831"/>
                  <a:pt x="244060" y="17859"/>
                  <a:pt x="236637" y="17859"/>
                </a:cubicBezTo>
                <a:lnTo>
                  <a:pt x="156270" y="17859"/>
                </a:lnTo>
                <a:cubicBezTo>
                  <a:pt x="150856" y="17859"/>
                  <a:pt x="145945" y="21096"/>
                  <a:pt x="143880" y="26119"/>
                </a:cubicBezTo>
                <a:cubicBezTo>
                  <a:pt x="141815" y="31142"/>
                  <a:pt x="142987" y="36891"/>
                  <a:pt x="146782" y="40742"/>
                </a:cubicBezTo>
                <a:lnTo>
                  <a:pt x="169106" y="63066"/>
                </a:lnTo>
                <a:lnTo>
                  <a:pt x="125016" y="107156"/>
                </a:lnTo>
                <a:lnTo>
                  <a:pt x="80925" y="63066"/>
                </a:lnTo>
                <a:lnTo>
                  <a:pt x="103250" y="40742"/>
                </a:lnTo>
                <a:cubicBezTo>
                  <a:pt x="107100" y="36891"/>
                  <a:pt x="108217" y="31142"/>
                  <a:pt x="106152" y="26119"/>
                </a:cubicBezTo>
                <a:cubicBezTo>
                  <a:pt x="104087" y="21096"/>
                  <a:pt x="99175" y="17859"/>
                  <a:pt x="93762" y="17859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3849588" y="3936206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高度な拡張性</a:t>
            </a:r>
            <a:endParaRPr lang="en-US" sz="1600" dirty="0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3378101" y="4326731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システム設計に柔軟性を持たせ、機能追加も容易。</a:t>
            </a:r>
            <a:endParaRPr lang="en-US" sz="1600" dirty="0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937200" y="3612356"/>
            <a:ext cx="2600325" cy="1524000"/>
          </a:xfrm>
          <a:custGeom>
            <a:avLst/>
            <a:gdLst/>
            <a:ahLst/>
            <a:cxnLst/>
            <a:rect l="l" t="t" r="r" b="b"/>
            <a:pathLst>
              <a:path w="2600325" h="1524000">
                <a:moveTo>
                  <a:pt x="38100" y="0"/>
                </a:moveTo>
                <a:lnTo>
                  <a:pt x="2524125" y="0"/>
                </a:lnTo>
                <a:cubicBezTo>
                  <a:pt x="2566181" y="0"/>
                  <a:pt x="2600325" y="34144"/>
                  <a:pt x="2600325" y="76200"/>
                </a:cubicBezTo>
                <a:lnTo>
                  <a:pt x="2600325" y="1447800"/>
                </a:lnTo>
                <a:cubicBezTo>
                  <a:pt x="2600325" y="1489856"/>
                  <a:pt x="2566181" y="1524000"/>
                  <a:pt x="2524125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5937200" y="3612356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184850" y="392668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50031" y="142875"/>
                </a:moveTo>
                <a:cubicBezTo>
                  <a:pt x="250031" y="83734"/>
                  <a:pt x="202016" y="35719"/>
                  <a:pt x="142875" y="35719"/>
                </a:cubicBezTo>
                <a:cubicBezTo>
                  <a:pt x="83734" y="35719"/>
                  <a:pt x="35719" y="83734"/>
                  <a:pt x="35719" y="142875"/>
                </a:cubicBezTo>
                <a:cubicBezTo>
                  <a:pt x="35719" y="202016"/>
                  <a:pt x="83734" y="250031"/>
                  <a:pt x="142875" y="250031"/>
                </a:cubicBezTo>
                <a:cubicBezTo>
                  <a:pt x="202016" y="250031"/>
                  <a:pt x="250031" y="202016"/>
                  <a:pt x="250031" y="142875"/>
                </a:cubicBezTo>
                <a:close/>
                <a:moveTo>
                  <a:pt x="0" y="142875"/>
                </a:moveTo>
                <a:cubicBezTo>
                  <a:pt x="0" y="64020"/>
                  <a:pt x="64020" y="0"/>
                  <a:pt x="142875" y="0"/>
                </a:cubicBezTo>
                <a:cubicBezTo>
                  <a:pt x="221730" y="0"/>
                  <a:pt x="285750" y="64020"/>
                  <a:pt x="285750" y="142875"/>
                </a:cubicBezTo>
                <a:cubicBezTo>
                  <a:pt x="285750" y="221730"/>
                  <a:pt x="221730" y="285750"/>
                  <a:pt x="142875" y="285750"/>
                </a:cubicBezTo>
                <a:cubicBezTo>
                  <a:pt x="64020" y="285750"/>
                  <a:pt x="0" y="221730"/>
                  <a:pt x="0" y="142875"/>
                </a:cubicBezTo>
                <a:close/>
                <a:moveTo>
                  <a:pt x="142875" y="187523"/>
                </a:moveTo>
                <a:cubicBezTo>
                  <a:pt x="167517" y="187523"/>
                  <a:pt x="187523" y="167517"/>
                  <a:pt x="187523" y="142875"/>
                </a:cubicBezTo>
                <a:cubicBezTo>
                  <a:pt x="187523" y="118233"/>
                  <a:pt x="167517" y="98227"/>
                  <a:pt x="142875" y="98227"/>
                </a:cubicBezTo>
                <a:cubicBezTo>
                  <a:pt x="118233" y="98227"/>
                  <a:pt x="98227" y="118233"/>
                  <a:pt x="98227" y="142875"/>
                </a:cubicBezTo>
                <a:cubicBezTo>
                  <a:pt x="98227" y="167517"/>
                  <a:pt x="118233" y="187523"/>
                  <a:pt x="142875" y="187523"/>
                </a:cubicBezTo>
                <a:close/>
                <a:moveTo>
                  <a:pt x="142875" y="62508"/>
                </a:moveTo>
                <a:cubicBezTo>
                  <a:pt x="187231" y="62508"/>
                  <a:pt x="223242" y="98519"/>
                  <a:pt x="223242" y="142875"/>
                </a:cubicBezTo>
                <a:cubicBezTo>
                  <a:pt x="223242" y="187231"/>
                  <a:pt x="187231" y="223242"/>
                  <a:pt x="142875" y="223242"/>
                </a:cubicBezTo>
                <a:cubicBezTo>
                  <a:pt x="98519" y="223242"/>
                  <a:pt x="62508" y="187231"/>
                  <a:pt x="62508" y="142875"/>
                </a:cubicBezTo>
                <a:cubicBezTo>
                  <a:pt x="62508" y="98519"/>
                  <a:pt x="98519" y="62508"/>
                  <a:pt x="142875" y="62508"/>
                </a:cubicBezTo>
                <a:close/>
                <a:moveTo>
                  <a:pt x="125016" y="142875"/>
                </a:moveTo>
                <a:cubicBezTo>
                  <a:pt x="125016" y="133018"/>
                  <a:pt x="133018" y="125016"/>
                  <a:pt x="142875" y="125016"/>
                </a:cubicBezTo>
                <a:cubicBezTo>
                  <a:pt x="152732" y="125016"/>
                  <a:pt x="160734" y="133018"/>
                  <a:pt x="160734" y="142875"/>
                </a:cubicBezTo>
                <a:cubicBezTo>
                  <a:pt x="160734" y="152732"/>
                  <a:pt x="152732" y="160734"/>
                  <a:pt x="142875" y="160734"/>
                </a:cubicBezTo>
                <a:cubicBezTo>
                  <a:pt x="133018" y="160734"/>
                  <a:pt x="125016" y="152732"/>
                  <a:pt x="125016" y="142875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6618238" y="3936206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実用的な機能</a:t>
            </a:r>
            <a:endParaRPr lang="en-US" sz="1600" dirty="0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6146750" y="4326731"/>
            <a:ext cx="227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実際のニーズに応える、確実な価値を提供します。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381000" y="5326856"/>
            <a:ext cx="8153400" cy="990600"/>
          </a:xfrm>
          <a:custGeom>
            <a:avLst/>
            <a:gdLst/>
            <a:ahLst/>
            <a:cxnLst/>
            <a:rect l="l" t="t" r="r" b="b"/>
            <a:pathLst>
              <a:path w="8153400" h="990600">
                <a:moveTo>
                  <a:pt x="76197" y="0"/>
                </a:moveTo>
                <a:lnTo>
                  <a:pt x="8077203" y="0"/>
                </a:lnTo>
                <a:cubicBezTo>
                  <a:pt x="8119285" y="0"/>
                  <a:pt x="8153400" y="34115"/>
                  <a:pt x="8153400" y="76197"/>
                </a:cubicBezTo>
                <a:lnTo>
                  <a:pt x="8153400" y="914403"/>
                </a:lnTo>
                <a:cubicBezTo>
                  <a:pt x="8153400" y="956485"/>
                  <a:pt x="8119285" y="990600"/>
                  <a:pt x="80772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gradFill flip="none" rotWithShape="1">
            <a:gsLst>
              <a:gs pos="0">
                <a:srgbClr val="D9A44E"/>
              </a:gs>
              <a:gs pos="100000">
                <a:srgbClr val="D9A44E">
                  <a:alpha val="8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614363" y="5650706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214313"/>
                </a:moveTo>
                <a:lnTo>
                  <a:pt x="16408" y="214313"/>
                </a:lnTo>
                <a:cubicBezTo>
                  <a:pt x="-268" y="214313"/>
                  <a:pt x="-10515" y="196163"/>
                  <a:pt x="-1942" y="181831"/>
                </a:cubicBezTo>
                <a:lnTo>
                  <a:pt x="33486" y="122761"/>
                </a:lnTo>
                <a:cubicBezTo>
                  <a:pt x="39313" y="113050"/>
                  <a:pt x="49761" y="107156"/>
                  <a:pt x="61079" y="107156"/>
                </a:cubicBezTo>
                <a:lnTo>
                  <a:pt x="124703" y="107156"/>
                </a:lnTo>
                <a:cubicBezTo>
                  <a:pt x="175669" y="20828"/>
                  <a:pt x="251683" y="16475"/>
                  <a:pt x="302515" y="23909"/>
                </a:cubicBezTo>
                <a:cubicBezTo>
                  <a:pt x="311088" y="25182"/>
                  <a:pt x="317785" y="31879"/>
                  <a:pt x="318991" y="40385"/>
                </a:cubicBezTo>
                <a:cubicBezTo>
                  <a:pt x="326425" y="91217"/>
                  <a:pt x="322072" y="167231"/>
                  <a:pt x="235744" y="218197"/>
                </a:cubicBezTo>
                <a:lnTo>
                  <a:pt x="235744" y="281821"/>
                </a:lnTo>
                <a:cubicBezTo>
                  <a:pt x="235744" y="293139"/>
                  <a:pt x="229850" y="303587"/>
                  <a:pt x="220139" y="309414"/>
                </a:cubicBezTo>
                <a:lnTo>
                  <a:pt x="161069" y="344842"/>
                </a:lnTo>
                <a:cubicBezTo>
                  <a:pt x="146804" y="353415"/>
                  <a:pt x="128588" y="343101"/>
                  <a:pt x="128588" y="326492"/>
                </a:cubicBezTo>
                <a:lnTo>
                  <a:pt x="128588" y="257175"/>
                </a:lnTo>
                <a:cubicBezTo>
                  <a:pt x="128588" y="233534"/>
                  <a:pt x="109366" y="214313"/>
                  <a:pt x="85725" y="214313"/>
                </a:cubicBezTo>
                <a:lnTo>
                  <a:pt x="85658" y="214313"/>
                </a:lnTo>
                <a:close/>
                <a:moveTo>
                  <a:pt x="267891" y="107156"/>
                </a:moveTo>
                <a:cubicBezTo>
                  <a:pt x="267891" y="89414"/>
                  <a:pt x="253486" y="75009"/>
                  <a:pt x="235744" y="75009"/>
                </a:cubicBezTo>
                <a:cubicBezTo>
                  <a:pt x="218001" y="75009"/>
                  <a:pt x="203597" y="89414"/>
                  <a:pt x="203597" y="107156"/>
                </a:cubicBezTo>
                <a:cubicBezTo>
                  <a:pt x="203597" y="124899"/>
                  <a:pt x="218001" y="139303"/>
                  <a:pt x="235744" y="139303"/>
                </a:cubicBezTo>
                <a:cubicBezTo>
                  <a:pt x="253486" y="139303"/>
                  <a:pt x="267891" y="124899"/>
                  <a:pt x="267891" y="10715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1152525" y="5517356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今後の展望</a:t>
            </a:r>
            <a:endParaRPr lang="en-US" sz="1600" dirty="0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1152525" y="5860256"/>
            <a:ext cx="6943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ユーザーフィードバックを取り入れながら、より良いサービスへと進化させていきます。</a:t>
            </a:r>
            <a:endParaRPr lang="en-US" sz="1600" dirty="0">
              <a:latin typeface="+mn-ea"/>
            </a:endParaRPr>
          </a:p>
        </p:txBody>
      </p:sp>
      <p:pic>
        <p:nvPicPr>
          <p:cNvPr id="29" name="Image 0" descr="https://kimi-web-img.moonshot.cn/img/img.freepik.com/ba25f265b143ace3980e772a4e8accd9a4941042.jpg"/>
          <p:cNvPicPr>
            <a:picLocks noChangeAspect="1"/>
          </p:cNvPicPr>
          <p:nvPr/>
        </p:nvPicPr>
        <p:blipFill>
          <a:blip r:embed="rId3"/>
          <a:srcRect l="31660" r="31660"/>
          <a:stretch/>
        </p:blipFill>
        <p:spPr>
          <a:xfrm>
            <a:off x="8763000" y="1485900"/>
            <a:ext cx="3048000" cy="4991100"/>
          </a:xfrm>
          <a:prstGeom prst="roundRect">
            <a:avLst>
              <a:gd name="adj" fmla="val 2500"/>
            </a:avLst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876eea69833b371f1ddc40941354d783bc632045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20370" r="2037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90000"/>
                </a:srgbClr>
              </a:gs>
              <a:gs pos="50000">
                <a:srgbClr val="3A506B">
                  <a:alpha val="80000"/>
                </a:srgbClr>
              </a:gs>
              <a:gs pos="100000">
                <a:srgbClr val="8A9BA8">
                  <a:alpha val="7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 dirty="0">
              <a:latin typeface="+mn-ea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638800" y="4572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914400"/>
                </a:moveTo>
                <a:cubicBezTo>
                  <a:pt x="709536" y="914400"/>
                  <a:pt x="914400" y="709536"/>
                  <a:pt x="914400" y="457200"/>
                </a:cubicBezTo>
                <a:cubicBezTo>
                  <a:pt x="914400" y="204864"/>
                  <a:pt x="709536" y="0"/>
                  <a:pt x="457200" y="0"/>
                </a:cubicBezTo>
                <a:cubicBezTo>
                  <a:pt x="204864" y="0"/>
                  <a:pt x="0" y="204864"/>
                  <a:pt x="0" y="457200"/>
                </a:cubicBezTo>
                <a:cubicBezTo>
                  <a:pt x="0" y="709536"/>
                  <a:pt x="204864" y="914400"/>
                  <a:pt x="457200" y="914400"/>
                </a:cubicBezTo>
                <a:close/>
                <a:moveTo>
                  <a:pt x="607933" y="379869"/>
                </a:moveTo>
                <a:lnTo>
                  <a:pt x="465058" y="608469"/>
                </a:lnTo>
                <a:cubicBezTo>
                  <a:pt x="457557" y="620435"/>
                  <a:pt x="444698" y="627936"/>
                  <a:pt x="430590" y="628650"/>
                </a:cubicBezTo>
                <a:cubicBezTo>
                  <a:pt x="416481" y="629364"/>
                  <a:pt x="402907" y="622935"/>
                  <a:pt x="394514" y="611505"/>
                </a:cubicBezTo>
                <a:lnTo>
                  <a:pt x="308789" y="497205"/>
                </a:lnTo>
                <a:cubicBezTo>
                  <a:pt x="294501" y="478274"/>
                  <a:pt x="298430" y="451485"/>
                  <a:pt x="317361" y="437197"/>
                </a:cubicBezTo>
                <a:cubicBezTo>
                  <a:pt x="336292" y="422910"/>
                  <a:pt x="363081" y="426839"/>
                  <a:pt x="377369" y="445770"/>
                </a:cubicBezTo>
                <a:lnTo>
                  <a:pt x="425589" y="510064"/>
                </a:lnTo>
                <a:lnTo>
                  <a:pt x="535245" y="334506"/>
                </a:lnTo>
                <a:cubicBezTo>
                  <a:pt x="547747" y="314504"/>
                  <a:pt x="574179" y="308253"/>
                  <a:pt x="594360" y="320933"/>
                </a:cubicBezTo>
                <a:cubicBezTo>
                  <a:pt x="614541" y="333613"/>
                  <a:pt x="620613" y="359866"/>
                  <a:pt x="607933" y="38004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Text 2"/>
          <p:cNvSpPr/>
          <p:nvPr/>
        </p:nvSpPr>
        <p:spPr>
          <a:xfrm>
            <a:off x="3044130" y="1676400"/>
            <a:ext cx="610552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kern="0" spc="27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ご清聴ありがとう</a:t>
            </a:r>
            <a:endParaRPr lang="en-US" sz="1600" dirty="0">
              <a:latin typeface="+mn-ea"/>
            </a:endParaRPr>
          </a:p>
          <a:p>
            <a:pPr algn="ctr">
              <a:lnSpc>
                <a:spcPct val="80000"/>
              </a:lnSpc>
            </a:pPr>
            <a:r>
              <a:rPr lang="en-US" sz="5400" b="1" kern="0" spc="270" dirty="0">
                <a:solidFill>
                  <a:srgbClr val="F8F7F4"/>
                </a:solidFill>
                <a:latin typeface="+mn-ea"/>
                <a:cs typeface="Alimama ShuHeiTi" pitchFamily="34" charset="-120"/>
              </a:rPr>
              <a:t>ございました</a:t>
            </a:r>
            <a:endParaRPr lang="en-US" sz="1600" dirty="0">
              <a:latin typeface="+mn-ea"/>
            </a:endParaRPr>
          </a:p>
        </p:txBody>
      </p:sp>
      <p:sp>
        <p:nvSpPr>
          <p:cNvPr id="6" name="Shape 3"/>
          <p:cNvSpPr/>
          <p:nvPr/>
        </p:nvSpPr>
        <p:spPr>
          <a:xfrm>
            <a:off x="5486400" y="33528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4"/>
          <p:cNvSpPr/>
          <p:nvPr/>
        </p:nvSpPr>
        <p:spPr>
          <a:xfrm>
            <a:off x="3144143" y="3695700"/>
            <a:ext cx="5905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8F7F4"/>
                </a:solidFill>
                <a:latin typeface="+mn-ea"/>
                <a:cs typeface="MiSans" pitchFamily="34" charset="-120"/>
              </a:rPr>
              <a:t>Lost &amp; Found Map App</a:t>
            </a:r>
            <a:endParaRPr lang="en-US" sz="1600" dirty="0">
              <a:latin typeface="+mn-ea"/>
            </a:endParaRPr>
          </a:p>
        </p:txBody>
      </p:sp>
      <p:sp>
        <p:nvSpPr>
          <p:cNvPr id="8" name="Text 5"/>
          <p:cNvSpPr/>
          <p:nvPr/>
        </p:nvSpPr>
        <p:spPr>
          <a:xfrm>
            <a:off x="3158430" y="4267200"/>
            <a:ext cx="5876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8F7F4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地図でつなぐ、落とし物との出会い</a:t>
            </a:r>
            <a:endParaRPr lang="en-US" sz="1600" dirty="0">
              <a:latin typeface="+mn-ea"/>
            </a:endParaRPr>
          </a:p>
        </p:txBody>
      </p:sp>
      <p:sp>
        <p:nvSpPr>
          <p:cNvPr id="9" name="Text 6"/>
          <p:cNvSpPr/>
          <p:nvPr/>
        </p:nvSpPr>
        <p:spPr>
          <a:xfrm>
            <a:off x="3167955" y="4686300"/>
            <a:ext cx="585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8F7F4">
                    <a:alpha val="70000"/>
                  </a:srgbClr>
                </a:solidFill>
                <a:latin typeface="+mn-ea"/>
                <a:cs typeface="LXGW Bright" pitchFamily="34" charset="-120"/>
              </a:rPr>
              <a:t>Connecting Lost Items Through Maps</a:t>
            </a:r>
            <a:endParaRPr lang="en-US" sz="1600" dirty="0">
              <a:latin typeface="+mn-ea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23850" y="50292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DB三人グループ</a:t>
            </a:r>
            <a:endParaRPr lang="en-US" sz="1600" dirty="0">
              <a:latin typeface="+mn-ea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365592" y="544830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2442017 カクヨウカイ</a:t>
            </a:r>
            <a:endParaRPr lang="en-US" sz="1600" dirty="0">
              <a:latin typeface="+mn-ea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325353" y="5448300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2441056 陳思竹</a:t>
            </a:r>
            <a:endParaRPr lang="en-US" sz="1600" dirty="0">
              <a:latin typeface="+mn-ea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3881393" y="5448300"/>
            <a:ext cx="1266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8F7F4">
                    <a:alpha val="80000"/>
                  </a:srgbClr>
                </a:solidFill>
                <a:latin typeface="+mn-ea"/>
                <a:cs typeface="LXGW Bright" pitchFamily="34" charset="-120"/>
              </a:rPr>
              <a:t>2442049 孫小懿</a:t>
            </a:r>
            <a:endParaRPr lang="en-US" sz="1600" dirty="0">
              <a:latin typeface="+mn-ea"/>
            </a:endParaRP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53603D90-3208-9A88-12A7-FE63E53DDD22}"/>
              </a:ext>
            </a:extLst>
          </p:cNvPr>
          <p:cNvSpPr/>
          <p:nvPr/>
        </p:nvSpPr>
        <p:spPr>
          <a:xfrm>
            <a:off x="323850" y="58674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altLang="zh-CN" sz="1800" b="1" dirty="0" err="1">
                <a:solidFill>
                  <a:srgbClr val="F8F7F4"/>
                </a:solidFill>
                <a:latin typeface="+mn-ea"/>
                <a:cs typeface="LXGW Bright" pitchFamily="34" charset="-120"/>
              </a:rPr>
              <a:t>Github</a:t>
            </a:r>
            <a:r>
              <a:rPr lang="zh-CN" altLang="en-US" b="1" dirty="0">
                <a:solidFill>
                  <a:srgbClr val="F8F7F4"/>
                </a:solidFill>
                <a:latin typeface="+mn-ea"/>
                <a:cs typeface="LXGW Bright" pitchFamily="34" charset="-120"/>
              </a:rPr>
              <a:t>：</a:t>
            </a:r>
            <a:r>
              <a:rPr lang="en-US" altLang="zh-CN" sz="1600" dirty="0" err="1">
                <a:latin typeface="+mn-ea"/>
                <a:hlinkClick r:id="rId4"/>
              </a:rPr>
              <a:t>gykkuo</a:t>
            </a:r>
            <a:r>
              <a:rPr lang="en-US" altLang="zh-CN" sz="1600" dirty="0">
                <a:latin typeface="+mn-ea"/>
                <a:hlinkClick r:id="rId4"/>
              </a:rPr>
              <a:t>/_DB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2252663"/>
            <a:ext cx="3724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CONTENTS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2557463"/>
            <a:ext cx="39433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目次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3424238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Text 3"/>
          <p:cNvSpPr/>
          <p:nvPr/>
        </p:nvSpPr>
        <p:spPr>
          <a:xfrm>
            <a:off x="381000" y="3919537"/>
            <a:ext cx="37433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35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革新的な地図ベース落とし物管理システムの全貌を、6つの視点から詳述します。</a:t>
            </a:r>
            <a:endParaRPr lang="en-US" sz="1600" dirty="0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362450" y="38100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4362450" y="38100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Shape 6"/>
          <p:cNvSpPr/>
          <p:nvPr/>
        </p:nvSpPr>
        <p:spPr>
          <a:xfrm>
            <a:off x="4610100" y="10413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4552950" y="104135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372100" y="946100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アプリ概要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72100" y="1289000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地図ベースの革新的な管理システム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8172450" y="38100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172450" y="38100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8420100" y="10413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362950" y="104135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182100" y="946100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ペルソナ分析</a:t>
            </a:r>
            <a:endParaRPr lang="en-US" sz="1600" dirty="0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182100" y="1289000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ターゲットユーザーの特性とニーズ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362450" y="2463701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362450" y="2463701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4610100" y="31240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4552950" y="312405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372100" y="3028801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システム構成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372100" y="3371701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Streamlit + PostgreSQLアーキテクチャ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8172450" y="2463701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8172450" y="2463701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8420100" y="31240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8362950" y="312405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04</a:t>
            </a:r>
            <a:endParaRPr lang="en-US" sz="1600" dirty="0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182100" y="3028801"/>
            <a:ext cx="2514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アプリ構成</a:t>
            </a:r>
            <a:endParaRPr lang="en-US" sz="1600" dirty="0">
              <a:latin typeface="+mn-ea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9182100" y="3371701"/>
            <a:ext cx="2476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シンプルで保守性の高いファイル構造</a:t>
            </a:r>
            <a:endParaRPr lang="en-US" sz="1600" dirty="0">
              <a:latin typeface="+mn-ea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4362450" y="454655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4362450" y="454655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4610100" y="520690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4552950" y="520690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05</a:t>
            </a:r>
            <a:endParaRPr lang="en-US" sz="1600" dirty="0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5372100" y="5225951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DB構成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5372100" y="5568851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F8F8F"/>
                </a:solidFill>
                <a:latin typeface="+mn-ea"/>
                <a:cs typeface="LXGW Bright" pitchFamily="34" charset="-120"/>
              </a:rPr>
              <a:t>拡張性の高いデータベース設計</a:t>
            </a:r>
            <a:endParaRPr lang="en-US" sz="1600" dirty="0">
              <a:solidFill>
                <a:srgbClr val="8F8F8F"/>
              </a:solidFill>
              <a:latin typeface="+mn-ea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8172450" y="4546550"/>
            <a:ext cx="3638550" cy="1933575"/>
          </a:xfrm>
          <a:custGeom>
            <a:avLst/>
            <a:gdLst/>
            <a:ahLst/>
            <a:cxnLst/>
            <a:rect l="l" t="t" r="r" b="b"/>
            <a:pathLst>
              <a:path w="3638550" h="1933575">
                <a:moveTo>
                  <a:pt x="38100" y="0"/>
                </a:moveTo>
                <a:lnTo>
                  <a:pt x="3562348" y="0"/>
                </a:lnTo>
                <a:cubicBezTo>
                  <a:pt x="3604433" y="0"/>
                  <a:pt x="3638550" y="34117"/>
                  <a:pt x="3638550" y="76202"/>
                </a:cubicBezTo>
                <a:lnTo>
                  <a:pt x="3638550" y="1857373"/>
                </a:lnTo>
                <a:cubicBezTo>
                  <a:pt x="3638550" y="1899458"/>
                  <a:pt x="3604433" y="1933575"/>
                  <a:pt x="3562348" y="1933575"/>
                </a:cubicBez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172450" y="4546550"/>
            <a:ext cx="38100" cy="1933575"/>
          </a:xfrm>
          <a:custGeom>
            <a:avLst/>
            <a:gdLst/>
            <a:ahLst/>
            <a:cxnLst/>
            <a:rect l="l" t="t" r="r" b="b"/>
            <a:pathLst>
              <a:path w="38100" h="1933575">
                <a:moveTo>
                  <a:pt x="38100" y="0"/>
                </a:moveTo>
                <a:lnTo>
                  <a:pt x="38100" y="0"/>
                </a:lnTo>
                <a:lnTo>
                  <a:pt x="38100" y="1933575"/>
                </a:lnTo>
                <a:lnTo>
                  <a:pt x="38100" y="1933575"/>
                </a:lnTo>
                <a:cubicBezTo>
                  <a:pt x="17072" y="1933575"/>
                  <a:pt x="0" y="1916503"/>
                  <a:pt x="0" y="1895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420100" y="520690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8362950" y="520690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06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9182100" y="5225951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altLang="zh-CN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DEMO</a:t>
            </a:r>
            <a:r>
              <a:rPr lang="zh-CN" alt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展示</a:t>
            </a:r>
            <a:endParaRPr lang="en-US" sz="1600" dirty="0">
              <a:latin typeface="+mn-ea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9182100" y="5568851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LXGW Bright" panose="02010600030101010101" charset="-122"/>
              </a:rPr>
              <a:t>システムの操作を動画で示し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LXGW Bright" panose="0201060003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APP OVERVIEW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アプリ概要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210383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90538" y="223718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14313" y="17859"/>
                </a:moveTo>
                <a:cubicBezTo>
                  <a:pt x="214313" y="13729"/>
                  <a:pt x="212192" y="9897"/>
                  <a:pt x="208657" y="7739"/>
                </a:cubicBezTo>
                <a:cubicBezTo>
                  <a:pt x="205122" y="5581"/>
                  <a:pt x="200769" y="5358"/>
                  <a:pt x="197086" y="7218"/>
                </a:cubicBezTo>
                <a:lnTo>
                  <a:pt x="153851" y="28835"/>
                </a:lnTo>
                <a:lnTo>
                  <a:pt x="87102" y="6548"/>
                </a:lnTo>
                <a:cubicBezTo>
                  <a:pt x="84088" y="5544"/>
                  <a:pt x="80851" y="5767"/>
                  <a:pt x="78023" y="7181"/>
                </a:cubicBezTo>
                <a:lnTo>
                  <a:pt x="30398" y="30993"/>
                </a:lnTo>
                <a:cubicBezTo>
                  <a:pt x="26343" y="33040"/>
                  <a:pt x="23812" y="37170"/>
                  <a:pt x="23812" y="41672"/>
                </a:cubicBezTo>
                <a:lnTo>
                  <a:pt x="23812" y="172641"/>
                </a:lnTo>
                <a:cubicBezTo>
                  <a:pt x="23812" y="176771"/>
                  <a:pt x="25933" y="180603"/>
                  <a:pt x="29468" y="182761"/>
                </a:cubicBezTo>
                <a:cubicBezTo>
                  <a:pt x="33003" y="184919"/>
                  <a:pt x="37356" y="185142"/>
                  <a:pt x="41039" y="183282"/>
                </a:cubicBezTo>
                <a:lnTo>
                  <a:pt x="84237" y="161665"/>
                </a:lnTo>
                <a:lnTo>
                  <a:pt x="148717" y="183170"/>
                </a:lnTo>
                <a:cubicBezTo>
                  <a:pt x="147117" y="180789"/>
                  <a:pt x="145554" y="178296"/>
                  <a:pt x="144028" y="175766"/>
                </a:cubicBezTo>
                <a:cubicBezTo>
                  <a:pt x="139936" y="168957"/>
                  <a:pt x="135880" y="161144"/>
                  <a:pt x="132866" y="152772"/>
                </a:cubicBezTo>
                <a:lnTo>
                  <a:pt x="95213" y="140233"/>
                </a:lnTo>
                <a:lnTo>
                  <a:pt x="95213" y="34379"/>
                </a:lnTo>
                <a:lnTo>
                  <a:pt x="142838" y="50267"/>
                </a:lnTo>
                <a:lnTo>
                  <a:pt x="142838" y="87213"/>
                </a:lnTo>
                <a:cubicBezTo>
                  <a:pt x="154372" y="73893"/>
                  <a:pt x="171487" y="65484"/>
                  <a:pt x="190463" y="65484"/>
                </a:cubicBezTo>
                <a:cubicBezTo>
                  <a:pt x="198872" y="65484"/>
                  <a:pt x="206908" y="67121"/>
                  <a:pt x="214275" y="70135"/>
                </a:cubicBezTo>
                <a:lnTo>
                  <a:pt x="214313" y="17859"/>
                </a:lnTo>
                <a:close/>
                <a:moveTo>
                  <a:pt x="190500" y="83344"/>
                </a:moveTo>
                <a:cubicBezTo>
                  <a:pt x="165832" y="83344"/>
                  <a:pt x="145852" y="102989"/>
                  <a:pt x="145852" y="127211"/>
                </a:cubicBezTo>
                <a:cubicBezTo>
                  <a:pt x="145852" y="152846"/>
                  <a:pt x="169701" y="183170"/>
                  <a:pt x="182538" y="197644"/>
                </a:cubicBezTo>
                <a:cubicBezTo>
                  <a:pt x="186854" y="202481"/>
                  <a:pt x="194183" y="202481"/>
                  <a:pt x="198500" y="197644"/>
                </a:cubicBezTo>
                <a:cubicBezTo>
                  <a:pt x="211336" y="183170"/>
                  <a:pt x="235186" y="152846"/>
                  <a:pt x="235186" y="127211"/>
                </a:cubicBezTo>
                <a:cubicBezTo>
                  <a:pt x="235186" y="102989"/>
                  <a:pt x="215205" y="83344"/>
                  <a:pt x="190537" y="83344"/>
                </a:cubicBezTo>
                <a:close/>
                <a:moveTo>
                  <a:pt x="175617" y="127992"/>
                </a:moveTo>
                <a:cubicBezTo>
                  <a:pt x="175617" y="119778"/>
                  <a:pt x="182286" y="113109"/>
                  <a:pt x="190500" y="113109"/>
                </a:cubicBezTo>
                <a:cubicBezTo>
                  <a:pt x="198714" y="113109"/>
                  <a:pt x="205383" y="119778"/>
                  <a:pt x="205383" y="127992"/>
                </a:cubicBezTo>
                <a:cubicBezTo>
                  <a:pt x="205383" y="136206"/>
                  <a:pt x="198714" y="142875"/>
                  <a:pt x="190500" y="142875"/>
                </a:cubicBezTo>
                <a:cubicBezTo>
                  <a:pt x="182286" y="142875"/>
                  <a:pt x="175617" y="136206"/>
                  <a:pt x="175617" y="12799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990600" y="2103834"/>
            <a:ext cx="704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革新的な地図連動型システム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990600" y="2484834"/>
            <a:ext cx="70199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Lost &amp; Found Map App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は、地図上で落とし物をリアルタイム管理できる革新的なWebアプリケーションです。従来のテキストベースの管理システムとは異なり、視覚的で直感的なユーザー体験を提供します。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381000" y="35492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14350" y="368260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90600" y="3549253"/>
            <a:ext cx="704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シームレスな情報連携</a:t>
            </a:r>
            <a:endParaRPr lang="en-US" sz="1600" dirty="0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90600" y="3930253"/>
            <a:ext cx="70199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落とし物情報を入力し、地図上に正確に登録、一覧とマップで同時表示する3つのシンプルなステップで、誰でも簡単に使える高機能なシステムを実現しました。</a:t>
            </a:r>
            <a:endParaRPr lang="en-US" sz="1600" dirty="0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419100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Liter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495300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ステップ</a:t>
            </a:r>
            <a:endParaRPr lang="en-US" sz="1600" dirty="0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984450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24/7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060650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利用可能</a:t>
            </a:r>
            <a:endParaRPr lang="en-US" sz="1600" dirty="0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5549801" y="4944666"/>
            <a:ext cx="2333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8A9BA8"/>
                </a:solidFill>
                <a:latin typeface="+mn-ea"/>
                <a:cs typeface="Liter" pitchFamily="34" charset="-120"/>
              </a:rPr>
              <a:t>100%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26001" y="5478066"/>
            <a:ext cx="2181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C2C2C">
                    <a:alpha val="70000"/>
                  </a:srgbClr>
                </a:solidFill>
                <a:latin typeface="+mn-ea"/>
                <a:cs typeface="LXGW Bright" pitchFamily="34" charset="-120"/>
              </a:rPr>
              <a:t>Webベース</a:t>
            </a:r>
            <a:endParaRPr lang="en-US" sz="1600" dirty="0">
              <a:latin typeface="+mn-ea"/>
            </a:endParaRPr>
          </a:p>
        </p:txBody>
      </p:sp>
      <p:pic>
        <p:nvPicPr>
          <p:cNvPr id="19" name="Image 0" descr="https://kimi-web-img.moonshot.cn/img/images.stockcake.com/cc51e9a40b6923074223d6fddcabd6c4026ed7e5.jpg"/>
          <p:cNvPicPr>
            <a:picLocks noChangeAspect="1"/>
          </p:cNvPicPr>
          <p:nvPr/>
        </p:nvPicPr>
        <p:blipFill>
          <a:blip r:embed="rId3"/>
          <a:srcRect l="13359" r="13359"/>
          <a:stretch/>
        </p:blipFill>
        <p:spPr>
          <a:xfrm>
            <a:off x="8153400" y="1485900"/>
            <a:ext cx="3657600" cy="4991100"/>
          </a:xfrm>
          <a:prstGeom prst="roundRect">
            <a:avLst>
              <a:gd name="adj" fmla="val 2083"/>
            </a:avLst>
          </a:prstGeom>
        </p:spPr>
      </p:pic>
      <p:sp>
        <p:nvSpPr>
          <p:cNvPr id="20" name="Shape 17"/>
          <p:cNvSpPr/>
          <p:nvPr/>
        </p:nvSpPr>
        <p:spPr>
          <a:xfrm>
            <a:off x="8153400" y="1485900"/>
            <a:ext cx="3657600" cy="4991100"/>
          </a:xfrm>
          <a:custGeom>
            <a:avLst/>
            <a:gdLst/>
            <a:ahLst/>
            <a:cxnLst/>
            <a:rect l="l" t="t" r="r" b="b"/>
            <a:pathLst>
              <a:path w="3657600" h="4991100">
                <a:moveTo>
                  <a:pt x="76188" y="0"/>
                </a:moveTo>
                <a:lnTo>
                  <a:pt x="3581412" y="0"/>
                </a:lnTo>
                <a:cubicBezTo>
                  <a:pt x="3623490" y="0"/>
                  <a:pt x="3657600" y="34110"/>
                  <a:pt x="3657600" y="76188"/>
                </a:cubicBezTo>
                <a:lnTo>
                  <a:pt x="3657600" y="4914912"/>
                </a:lnTo>
                <a:cubicBezTo>
                  <a:pt x="3657600" y="4956990"/>
                  <a:pt x="3623490" y="4991100"/>
                  <a:pt x="3581412" y="4991100"/>
                </a:cubicBezTo>
                <a:lnTo>
                  <a:pt x="76188" y="4991100"/>
                </a:lnTo>
                <a:cubicBezTo>
                  <a:pt x="34110" y="4991100"/>
                  <a:pt x="0" y="4956990"/>
                  <a:pt x="0" y="4914912"/>
                </a:cubicBezTo>
                <a:lnTo>
                  <a:pt x="0" y="76188"/>
                </a:lnTo>
                <a:cubicBezTo>
                  <a:pt x="0" y="34110"/>
                  <a:pt x="34110" y="0"/>
                  <a:pt x="7618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WORKFLOW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アプリの動作フロー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400050" y="1447800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00050" y="1447800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9600" y="170140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523875" y="1701403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752600" y="1638300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落とし物情報を入力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752600" y="2019300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見つけた落とし物の基本情報をシンプルなフォームで入力</a:t>
            </a:r>
            <a:endParaRPr lang="en-US" sz="1600" dirty="0">
              <a:latin typeface="+mn-ea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1752600" y="2412206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752600" y="2412206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アイテム名</a:t>
            </a:r>
            <a:endParaRPr lang="en-US" sz="1600" dirty="0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2762250" y="2412206"/>
            <a:ext cx="495300" cy="266700"/>
          </a:xfrm>
          <a:custGeom>
            <a:avLst/>
            <a:gdLst/>
            <a:ahLst/>
            <a:cxnLst/>
            <a:rect l="l" t="t" r="r" b="b"/>
            <a:pathLst>
              <a:path w="495300" h="266700">
                <a:moveTo>
                  <a:pt x="133350" y="0"/>
                </a:moveTo>
                <a:lnTo>
                  <a:pt x="361950" y="0"/>
                </a:lnTo>
                <a:cubicBezTo>
                  <a:pt x="435548" y="0"/>
                  <a:pt x="495300" y="59752"/>
                  <a:pt x="495300" y="133350"/>
                </a:cubicBezTo>
                <a:lnTo>
                  <a:pt x="495300" y="133350"/>
                </a:lnTo>
                <a:cubicBezTo>
                  <a:pt x="495300" y="206948"/>
                  <a:pt x="435548" y="266700"/>
                  <a:pt x="3619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2762250" y="2412206"/>
            <a:ext cx="5619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説明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371850" y="2412206"/>
            <a:ext cx="762000" cy="266700"/>
          </a:xfrm>
          <a:custGeom>
            <a:avLst/>
            <a:gdLst/>
            <a:ahLst/>
            <a:cxnLst/>
            <a:rect l="l" t="t" r="r" b="b"/>
            <a:pathLst>
              <a:path w="762000" h="266700">
                <a:moveTo>
                  <a:pt x="133350" y="0"/>
                </a:moveTo>
                <a:lnTo>
                  <a:pt x="628650" y="0"/>
                </a:lnTo>
                <a:cubicBezTo>
                  <a:pt x="702248" y="0"/>
                  <a:pt x="762000" y="59752"/>
                  <a:pt x="762000" y="133350"/>
                </a:cubicBezTo>
                <a:lnTo>
                  <a:pt x="762000" y="133350"/>
                </a:lnTo>
                <a:cubicBezTo>
                  <a:pt x="762000" y="206948"/>
                  <a:pt x="702248" y="266700"/>
                  <a:pt x="628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3371850" y="2412206"/>
            <a:ext cx="828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位置情報</a:t>
            </a:r>
            <a:endParaRPr lang="en-US" sz="1600" dirty="0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10782300" y="193000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1124" y="19377"/>
                </a:moveTo>
                <a:cubicBezTo>
                  <a:pt x="401568" y="-179"/>
                  <a:pt x="369957" y="-179"/>
                  <a:pt x="350401" y="19377"/>
                </a:cubicBezTo>
                <a:lnTo>
                  <a:pt x="328613" y="41166"/>
                </a:lnTo>
                <a:lnTo>
                  <a:pt x="416034" y="128588"/>
                </a:lnTo>
                <a:lnTo>
                  <a:pt x="437823" y="106799"/>
                </a:lnTo>
                <a:cubicBezTo>
                  <a:pt x="457379" y="87243"/>
                  <a:pt x="457379" y="55632"/>
                  <a:pt x="437823" y="36076"/>
                </a:cubicBezTo>
                <a:lnTo>
                  <a:pt x="421124" y="19377"/>
                </a:lnTo>
                <a:close/>
                <a:moveTo>
                  <a:pt x="153948" y="215831"/>
                </a:moveTo>
                <a:cubicBezTo>
                  <a:pt x="148501" y="221278"/>
                  <a:pt x="144304" y="227975"/>
                  <a:pt x="141893" y="235387"/>
                </a:cubicBezTo>
                <a:lnTo>
                  <a:pt x="115461" y="314682"/>
                </a:lnTo>
                <a:cubicBezTo>
                  <a:pt x="112871" y="322362"/>
                  <a:pt x="114925" y="330845"/>
                  <a:pt x="120640" y="336649"/>
                </a:cubicBezTo>
                <a:cubicBezTo>
                  <a:pt x="126355" y="342454"/>
                  <a:pt x="134838" y="344418"/>
                  <a:pt x="142607" y="341828"/>
                </a:cubicBezTo>
                <a:lnTo>
                  <a:pt x="221903" y="315397"/>
                </a:lnTo>
                <a:cubicBezTo>
                  <a:pt x="229225" y="312986"/>
                  <a:pt x="235922" y="308789"/>
                  <a:pt x="241459" y="303341"/>
                </a:cubicBezTo>
                <a:lnTo>
                  <a:pt x="385763" y="158859"/>
                </a:lnTo>
                <a:lnTo>
                  <a:pt x="298341" y="71438"/>
                </a:lnTo>
                <a:lnTo>
                  <a:pt x="153948" y="215831"/>
                </a:lnTo>
                <a:close/>
                <a:moveTo>
                  <a:pt x="85725" y="57150"/>
                </a:moveTo>
                <a:cubicBezTo>
                  <a:pt x="38398" y="57150"/>
                  <a:pt x="0" y="95548"/>
                  <a:pt x="0" y="142875"/>
                </a:cubicBezTo>
                <a:lnTo>
                  <a:pt x="0" y="371475"/>
                </a:lnTo>
                <a:cubicBezTo>
                  <a:pt x="0" y="418802"/>
                  <a:pt x="38398" y="457200"/>
                  <a:pt x="85725" y="457200"/>
                </a:cubicBezTo>
                <a:lnTo>
                  <a:pt x="314325" y="457200"/>
                </a:lnTo>
                <a:cubicBezTo>
                  <a:pt x="361652" y="457200"/>
                  <a:pt x="400050" y="418802"/>
                  <a:pt x="400050" y="371475"/>
                </a:cubicBezTo>
                <a:lnTo>
                  <a:pt x="400050" y="285750"/>
                </a:lnTo>
                <a:cubicBezTo>
                  <a:pt x="400050" y="269944"/>
                  <a:pt x="387281" y="257175"/>
                  <a:pt x="371475" y="257175"/>
                </a:cubicBezTo>
                <a:cubicBezTo>
                  <a:pt x="355669" y="257175"/>
                  <a:pt x="342900" y="269944"/>
                  <a:pt x="342900" y="285750"/>
                </a:cubicBezTo>
                <a:lnTo>
                  <a:pt x="342900" y="371475"/>
                </a:lnTo>
                <a:cubicBezTo>
                  <a:pt x="342900" y="387281"/>
                  <a:pt x="330131" y="400050"/>
                  <a:pt x="314325" y="400050"/>
                </a:cubicBezTo>
                <a:lnTo>
                  <a:pt x="85725" y="400050"/>
                </a:lnTo>
                <a:cubicBezTo>
                  <a:pt x="69919" y="400050"/>
                  <a:pt x="57150" y="387281"/>
                  <a:pt x="57150" y="371475"/>
                </a:cubicBezTo>
                <a:lnTo>
                  <a:pt x="57150" y="142875"/>
                </a:lnTo>
                <a:cubicBezTo>
                  <a:pt x="57150" y="127069"/>
                  <a:pt x="69919" y="114300"/>
                  <a:pt x="85725" y="114300"/>
                </a:cubicBezTo>
                <a:lnTo>
                  <a:pt x="171450" y="114300"/>
                </a:lnTo>
                <a:cubicBezTo>
                  <a:pt x="187256" y="114300"/>
                  <a:pt x="200025" y="101531"/>
                  <a:pt x="200025" y="85725"/>
                </a:cubicBezTo>
                <a:cubicBezTo>
                  <a:pt x="200025" y="69919"/>
                  <a:pt x="187256" y="57150"/>
                  <a:pt x="171450" y="57150"/>
                </a:cubicBezTo>
                <a:lnTo>
                  <a:pt x="85725" y="57150"/>
                </a:lnTo>
                <a:close/>
              </a:path>
            </a:pathLst>
          </a:custGeom>
          <a:solidFill>
            <a:srgbClr val="3A506B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00050" y="3059906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00050" y="3059906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09600" y="3313509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23875" y="3313509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752600" y="3250406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地図上に自動登録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752600" y="3631406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入力された位置情報（緯度・経度）をもとに、地図上に正確にピン表示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1752600" y="4024313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752600" y="4024313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高精度表示</a:t>
            </a:r>
            <a:endParaRPr lang="en-US" sz="1600" dirty="0">
              <a:latin typeface="+mn-ea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2762250" y="4024313"/>
            <a:ext cx="1295400" cy="266700"/>
          </a:xfrm>
          <a:custGeom>
            <a:avLst/>
            <a:gdLst/>
            <a:ahLst/>
            <a:cxnLst/>
            <a:rect l="l" t="t" r="r" b="b"/>
            <a:pathLst>
              <a:path w="1295400" h="266700">
                <a:moveTo>
                  <a:pt x="133350" y="0"/>
                </a:moveTo>
                <a:lnTo>
                  <a:pt x="1162050" y="0"/>
                </a:lnTo>
                <a:cubicBezTo>
                  <a:pt x="1235648" y="0"/>
                  <a:pt x="1295400" y="59752"/>
                  <a:pt x="1295400" y="133350"/>
                </a:cubicBezTo>
                <a:lnTo>
                  <a:pt x="1295400" y="133350"/>
                </a:lnTo>
                <a:cubicBezTo>
                  <a:pt x="1295400" y="206948"/>
                  <a:pt x="1235648" y="266700"/>
                  <a:pt x="11620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2762250" y="4024313"/>
            <a:ext cx="13620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リアルタイム更新</a:t>
            </a:r>
            <a:endParaRPr lang="en-US" sz="1600" dirty="0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10868025" y="3542109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171450" y="253960"/>
                </a:moveTo>
                <a:cubicBezTo>
                  <a:pt x="228689" y="241012"/>
                  <a:pt x="271463" y="189756"/>
                  <a:pt x="271463" y="128588"/>
                </a:cubicBezTo>
                <a:cubicBezTo>
                  <a:pt x="271463" y="57596"/>
                  <a:pt x="213866" y="0"/>
                  <a:pt x="142875" y="0"/>
                </a:cubicBezTo>
                <a:cubicBezTo>
                  <a:pt x="71884" y="0"/>
                  <a:pt x="14288" y="57596"/>
                  <a:pt x="14288" y="128588"/>
                </a:cubicBezTo>
                <a:cubicBezTo>
                  <a:pt x="14288" y="189756"/>
                  <a:pt x="57061" y="241012"/>
                  <a:pt x="114300" y="253960"/>
                </a:cubicBezTo>
                <a:lnTo>
                  <a:pt x="114300" y="428625"/>
                </a:lnTo>
                <a:cubicBezTo>
                  <a:pt x="114300" y="444431"/>
                  <a:pt x="127069" y="457200"/>
                  <a:pt x="142875" y="457200"/>
                </a:cubicBezTo>
                <a:cubicBezTo>
                  <a:pt x="158681" y="457200"/>
                  <a:pt x="171450" y="444431"/>
                  <a:pt x="171450" y="428625"/>
                </a:cubicBezTo>
                <a:lnTo>
                  <a:pt x="171450" y="253960"/>
                </a:lnTo>
                <a:close/>
                <a:moveTo>
                  <a:pt x="150019" y="85725"/>
                </a:moveTo>
                <a:cubicBezTo>
                  <a:pt x="122426" y="85725"/>
                  <a:pt x="100013" y="108139"/>
                  <a:pt x="100013" y="135731"/>
                </a:cubicBezTo>
                <a:cubicBezTo>
                  <a:pt x="100013" y="147608"/>
                  <a:pt x="90458" y="157163"/>
                  <a:pt x="78581" y="157163"/>
                </a:cubicBezTo>
                <a:cubicBezTo>
                  <a:pt x="66705" y="157163"/>
                  <a:pt x="57150" y="147608"/>
                  <a:pt x="57150" y="135731"/>
                </a:cubicBezTo>
                <a:cubicBezTo>
                  <a:pt x="57150" y="84475"/>
                  <a:pt x="98762" y="42863"/>
                  <a:pt x="150019" y="42863"/>
                </a:cubicBezTo>
                <a:cubicBezTo>
                  <a:pt x="161895" y="42863"/>
                  <a:pt x="171450" y="52417"/>
                  <a:pt x="171450" y="64294"/>
                </a:cubicBezTo>
                <a:cubicBezTo>
                  <a:pt x="171450" y="76170"/>
                  <a:pt x="161895" y="85725"/>
                  <a:pt x="150019" y="85725"/>
                </a:cubicBezTo>
                <a:close/>
              </a:path>
            </a:pathLst>
          </a:custGeom>
          <a:solidFill>
            <a:srgbClr val="D9A44E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00050" y="4672013"/>
            <a:ext cx="11410950" cy="1419225"/>
          </a:xfrm>
          <a:custGeom>
            <a:avLst/>
            <a:gdLst/>
            <a:ahLst/>
            <a:cxnLst/>
            <a:rect l="l" t="t" r="r" b="b"/>
            <a:pathLst>
              <a:path w="11410950" h="1419225">
                <a:moveTo>
                  <a:pt x="38100" y="0"/>
                </a:moveTo>
                <a:lnTo>
                  <a:pt x="11334752" y="0"/>
                </a:lnTo>
                <a:cubicBezTo>
                  <a:pt x="11376835" y="0"/>
                  <a:pt x="11410950" y="34115"/>
                  <a:pt x="11410950" y="76198"/>
                </a:cubicBezTo>
                <a:lnTo>
                  <a:pt x="11410950" y="1343027"/>
                </a:lnTo>
                <a:cubicBezTo>
                  <a:pt x="11410950" y="1385110"/>
                  <a:pt x="11376835" y="1419225"/>
                  <a:pt x="11334752" y="1419225"/>
                </a:cubicBez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400050" y="4672013"/>
            <a:ext cx="38100" cy="1419225"/>
          </a:xfrm>
          <a:custGeom>
            <a:avLst/>
            <a:gdLst/>
            <a:ahLst/>
            <a:cxnLst/>
            <a:rect l="l" t="t" r="r" b="b"/>
            <a:pathLst>
              <a:path w="38100" h="1419225">
                <a:moveTo>
                  <a:pt x="38100" y="0"/>
                </a:moveTo>
                <a:lnTo>
                  <a:pt x="38100" y="0"/>
                </a:lnTo>
                <a:lnTo>
                  <a:pt x="38100" y="1419225"/>
                </a:lnTo>
                <a:lnTo>
                  <a:pt x="38100" y="1419225"/>
                </a:lnTo>
                <a:cubicBezTo>
                  <a:pt x="17072" y="1419225"/>
                  <a:pt x="0" y="1402153"/>
                  <a:pt x="0" y="1381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09600" y="492561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523875" y="4925616"/>
            <a:ext cx="10858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1752600" y="4862513"/>
            <a:ext cx="853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一覧・マップで可視化表示</a:t>
            </a:r>
            <a:endParaRPr lang="en-US" sz="1600" dirty="0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1752600" y="5243513"/>
            <a:ext cx="85058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登録された落とし物を一覧表示とマップ表示で確認、目的のアイテムを素早く発見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1752600" y="5636419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1752600" y="5636419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リスト表示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2762250" y="5636419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2762250" y="5636419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マップ表示</a:t>
            </a:r>
            <a:endParaRPr lang="en-US" sz="1600" dirty="0">
              <a:latin typeface="+mn-ea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10753725" y="5154216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57175" y="28575"/>
                </a:moveTo>
                <a:cubicBezTo>
                  <a:pt x="185023" y="28575"/>
                  <a:pt x="127248" y="61436"/>
                  <a:pt x="85189" y="100548"/>
                </a:cubicBezTo>
                <a:cubicBezTo>
                  <a:pt x="43398" y="139392"/>
                  <a:pt x="15448" y="185738"/>
                  <a:pt x="2143" y="217616"/>
                </a:cubicBezTo>
                <a:cubicBezTo>
                  <a:pt x="-804" y="224671"/>
                  <a:pt x="-804" y="232529"/>
                  <a:pt x="2143" y="239584"/>
                </a:cubicBezTo>
                <a:cubicBezTo>
                  <a:pt x="15448" y="271463"/>
                  <a:pt x="43398" y="317897"/>
                  <a:pt x="85189" y="356652"/>
                </a:cubicBezTo>
                <a:cubicBezTo>
                  <a:pt x="127248" y="395674"/>
                  <a:pt x="185023" y="428625"/>
                  <a:pt x="257175" y="428625"/>
                </a:cubicBezTo>
                <a:cubicBezTo>
                  <a:pt x="329327" y="428625"/>
                  <a:pt x="387102" y="395764"/>
                  <a:pt x="429161" y="356652"/>
                </a:cubicBezTo>
                <a:cubicBezTo>
                  <a:pt x="470952" y="317808"/>
                  <a:pt x="498902" y="271463"/>
                  <a:pt x="512207" y="239584"/>
                </a:cubicBezTo>
                <a:cubicBezTo>
                  <a:pt x="515154" y="232529"/>
                  <a:pt x="515154" y="224671"/>
                  <a:pt x="512207" y="217616"/>
                </a:cubicBezTo>
                <a:cubicBezTo>
                  <a:pt x="498902" y="185737"/>
                  <a:pt x="470952" y="139303"/>
                  <a:pt x="429161" y="100548"/>
                </a:cubicBezTo>
                <a:cubicBezTo>
                  <a:pt x="387102" y="61526"/>
                  <a:pt x="329327" y="28575"/>
                  <a:pt x="257175" y="28575"/>
                </a:cubicBezTo>
                <a:close/>
                <a:moveTo>
                  <a:pt x="128588" y="228600"/>
                </a:moveTo>
                <a:cubicBezTo>
                  <a:pt x="128588" y="157631"/>
                  <a:pt x="186206" y="100013"/>
                  <a:pt x="257175" y="100013"/>
                </a:cubicBezTo>
                <a:cubicBezTo>
                  <a:pt x="328144" y="100013"/>
                  <a:pt x="385763" y="157631"/>
                  <a:pt x="385763" y="228600"/>
                </a:cubicBezTo>
                <a:cubicBezTo>
                  <a:pt x="385763" y="299569"/>
                  <a:pt x="328144" y="357188"/>
                  <a:pt x="257175" y="357188"/>
                </a:cubicBezTo>
                <a:cubicBezTo>
                  <a:pt x="186206" y="357188"/>
                  <a:pt x="128588" y="299569"/>
                  <a:pt x="128588" y="228600"/>
                </a:cubicBezTo>
                <a:close/>
                <a:moveTo>
                  <a:pt x="257175" y="171450"/>
                </a:moveTo>
                <a:cubicBezTo>
                  <a:pt x="257175" y="202972"/>
                  <a:pt x="231547" y="228600"/>
                  <a:pt x="200025" y="228600"/>
                </a:cubicBezTo>
                <a:cubicBezTo>
                  <a:pt x="189756" y="228600"/>
                  <a:pt x="180112" y="225921"/>
                  <a:pt x="171718" y="221099"/>
                </a:cubicBezTo>
                <a:cubicBezTo>
                  <a:pt x="170825" y="230832"/>
                  <a:pt x="171629" y="240834"/>
                  <a:pt x="174308" y="250746"/>
                </a:cubicBezTo>
                <a:cubicBezTo>
                  <a:pt x="186541" y="296466"/>
                  <a:pt x="233601" y="323612"/>
                  <a:pt x="279321" y="311378"/>
                </a:cubicBezTo>
                <a:cubicBezTo>
                  <a:pt x="325041" y="299145"/>
                  <a:pt x="352187" y="252085"/>
                  <a:pt x="339953" y="206365"/>
                </a:cubicBezTo>
                <a:cubicBezTo>
                  <a:pt x="329059" y="165556"/>
                  <a:pt x="290393" y="139571"/>
                  <a:pt x="249674" y="143143"/>
                </a:cubicBezTo>
                <a:cubicBezTo>
                  <a:pt x="254407" y="151448"/>
                  <a:pt x="257175" y="161092"/>
                  <a:pt x="257175" y="171450"/>
                </a:cubicBezTo>
                <a:close/>
              </a:path>
            </a:pathLst>
          </a:custGeom>
          <a:solidFill>
            <a:srgbClr val="8A9BA8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338138" y="6246019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3つのシンプルなステップ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で、落とし物の発見率を大幅向上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PERSONA ANALYSIS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ペルソナ分析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485900"/>
            <a:ext cx="6677025" cy="2286000"/>
          </a:xfrm>
          <a:custGeom>
            <a:avLst/>
            <a:gdLst/>
            <a:ahLst/>
            <a:cxnLst/>
            <a:rect l="l" t="t" r="r" b="b"/>
            <a:pathLst>
              <a:path w="6677025" h="2286000">
                <a:moveTo>
                  <a:pt x="76192" y="0"/>
                </a:moveTo>
                <a:lnTo>
                  <a:pt x="6600833" y="0"/>
                </a:lnTo>
                <a:cubicBezTo>
                  <a:pt x="6642913" y="0"/>
                  <a:pt x="6677025" y="34112"/>
                  <a:pt x="6677025" y="76192"/>
                </a:cubicBezTo>
                <a:lnTo>
                  <a:pt x="6677025" y="2209808"/>
                </a:lnTo>
                <a:cubicBezTo>
                  <a:pt x="6677025" y="2251888"/>
                  <a:pt x="6642913" y="2286000"/>
                  <a:pt x="6600833" y="2286000"/>
                </a:cubicBezTo>
                <a:lnTo>
                  <a:pt x="76192" y="2286000"/>
                </a:lnTo>
                <a:cubicBezTo>
                  <a:pt x="34112" y="2286000"/>
                  <a:pt x="0" y="2251888"/>
                  <a:pt x="0" y="22098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66750" y="18097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6295" y="343079"/>
                </a:moveTo>
                <a:cubicBezTo>
                  <a:pt x="336560" y="308789"/>
                  <a:pt x="299502" y="285750"/>
                  <a:pt x="257175" y="285750"/>
                </a:cubicBezTo>
                <a:lnTo>
                  <a:pt x="200025" y="285750"/>
                </a:lnTo>
                <a:cubicBezTo>
                  <a:pt x="157698" y="285750"/>
                  <a:pt x="120640" y="308789"/>
                  <a:pt x="100905" y="343079"/>
                </a:cubicBezTo>
                <a:cubicBezTo>
                  <a:pt x="132338" y="378083"/>
                  <a:pt x="177879" y="400050"/>
                  <a:pt x="228600" y="400050"/>
                </a:cubicBezTo>
                <a:cubicBezTo>
                  <a:pt x="279321" y="400050"/>
                  <a:pt x="324862" y="377994"/>
                  <a:pt x="356295" y="343079"/>
                </a:cubicBezTo>
                <a:close/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28600" y="242888"/>
                </a:moveTo>
                <a:cubicBezTo>
                  <a:pt x="264085" y="242888"/>
                  <a:pt x="292894" y="214078"/>
                  <a:pt x="292894" y="178594"/>
                </a:cubicBezTo>
                <a:cubicBezTo>
                  <a:pt x="292894" y="143109"/>
                  <a:pt x="264085" y="114300"/>
                  <a:pt x="228600" y="114300"/>
                </a:cubicBezTo>
                <a:cubicBezTo>
                  <a:pt x="193115" y="114300"/>
                  <a:pt x="164306" y="143109"/>
                  <a:pt x="164306" y="178594"/>
                </a:cubicBezTo>
                <a:cubicBezTo>
                  <a:pt x="164306" y="214078"/>
                  <a:pt x="193115" y="242888"/>
                  <a:pt x="228600" y="24288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333500" y="1714500"/>
            <a:ext cx="27146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ターゲットユーザー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33500" y="2095500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15〜30代の学生と社会人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600" y="2590800"/>
            <a:ext cx="3028950" cy="952500"/>
          </a:xfrm>
          <a:custGeom>
            <a:avLst/>
            <a:gdLst/>
            <a:ahLst/>
            <a:cxnLst/>
            <a:rect l="l" t="t" r="r" b="b"/>
            <a:pathLst>
              <a:path w="3028950" h="952500">
                <a:moveTo>
                  <a:pt x="76200" y="0"/>
                </a:moveTo>
                <a:lnTo>
                  <a:pt x="2952750" y="0"/>
                </a:lnTo>
                <a:cubicBezTo>
                  <a:pt x="2994806" y="0"/>
                  <a:pt x="3028950" y="34144"/>
                  <a:pt x="3028950" y="76200"/>
                </a:cubicBezTo>
                <a:lnTo>
                  <a:pt x="3028950" y="876300"/>
                </a:lnTo>
                <a:cubicBezTo>
                  <a:pt x="3028950" y="918356"/>
                  <a:pt x="2994806" y="952500"/>
                  <a:pt x="2952750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2000" y="2743200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15-30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2000" y="316230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年齢層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3794671" y="2590800"/>
            <a:ext cx="3028950" cy="952500"/>
          </a:xfrm>
          <a:custGeom>
            <a:avLst/>
            <a:gdLst/>
            <a:ahLst/>
            <a:cxnLst/>
            <a:rect l="l" t="t" r="r" b="b"/>
            <a:pathLst>
              <a:path w="3028950" h="952500">
                <a:moveTo>
                  <a:pt x="76200" y="0"/>
                </a:moveTo>
                <a:lnTo>
                  <a:pt x="2952750" y="0"/>
                </a:lnTo>
                <a:cubicBezTo>
                  <a:pt x="2994806" y="0"/>
                  <a:pt x="3028950" y="34144"/>
                  <a:pt x="3028950" y="76200"/>
                </a:cubicBezTo>
                <a:lnTo>
                  <a:pt x="3028950" y="876300"/>
                </a:lnTo>
                <a:cubicBezTo>
                  <a:pt x="3028950" y="918356"/>
                  <a:pt x="2994806" y="952500"/>
                  <a:pt x="2952750" y="952500"/>
                </a:cubicBezTo>
                <a:lnTo>
                  <a:pt x="76200" y="952500"/>
                </a:lnTo>
                <a:cubicBezTo>
                  <a:pt x="34144" y="952500"/>
                  <a:pt x="0" y="918356"/>
                  <a:pt x="0" y="876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3947071" y="2743200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学生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3947071" y="316230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メインユーザー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81000" y="4000500"/>
            <a:ext cx="6677025" cy="2476500"/>
          </a:xfrm>
          <a:custGeom>
            <a:avLst/>
            <a:gdLst/>
            <a:ahLst/>
            <a:cxnLst/>
            <a:rect l="l" t="t" r="r" b="b"/>
            <a:pathLst>
              <a:path w="6677025" h="2476500">
                <a:moveTo>
                  <a:pt x="76202" y="0"/>
                </a:moveTo>
                <a:lnTo>
                  <a:pt x="6600823" y="0"/>
                </a:lnTo>
                <a:cubicBezTo>
                  <a:pt x="6642908" y="0"/>
                  <a:pt x="6677025" y="34117"/>
                  <a:pt x="6677025" y="76202"/>
                </a:cubicBezTo>
                <a:lnTo>
                  <a:pt x="6677025" y="2400298"/>
                </a:lnTo>
                <a:cubicBezTo>
                  <a:pt x="6677025" y="2442383"/>
                  <a:pt x="6642908" y="2476500"/>
                  <a:pt x="6600823" y="2476500"/>
                </a:cubicBezTo>
                <a:lnTo>
                  <a:pt x="76202" y="2476500"/>
                </a:lnTo>
                <a:cubicBezTo>
                  <a:pt x="34117" y="2476500"/>
                  <a:pt x="0" y="2442383"/>
                  <a:pt x="0" y="24002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3413" y="43029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47725" y="4264819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主要ニーズ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09600" y="4645819"/>
            <a:ext cx="63055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落とし物を</a:t>
            </a:r>
            <a:r>
              <a:rPr lang="en-US" sz="135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素早く効率的に探したい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というニーズを持つ。時間を無駄にしたくない、ストレスフリーな解決策を求めている。</a:t>
            </a:r>
            <a:endParaRPr lang="en-US" sz="1600" dirty="0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57225" y="531256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47725" y="5274469"/>
            <a:ext cx="607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技術的適応度</a:t>
            </a:r>
            <a:endParaRPr lang="en-US" sz="1600" dirty="0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09600" y="5655469"/>
            <a:ext cx="630555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スマートフォンや地図アプリに</a:t>
            </a:r>
            <a:r>
              <a:rPr lang="en-US" sz="135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慣れている</a:t>
            </a:r>
            <a:r>
              <a:rPr lang="en-US" sz="135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。技術的な操作に抵抗がなく、新しいアプリにも素早く適応できる。</a:t>
            </a:r>
            <a:endParaRPr lang="en-US" sz="1600" dirty="0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379940" y="148590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379940" y="14859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7613303" y="1724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808565" y="16764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行動特性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589490" y="20193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視覚的な情報提示を好む。効率的なプロセスを重視。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379940" y="281300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379940" y="281300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613303" y="30511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ubicBezTo>
                  <a:pt x="0" y="38412"/>
                  <a:pt x="38412" y="0"/>
                  <a:pt x="85725" y="0"/>
                </a:cubicBezTo>
                <a:close/>
                <a:moveTo>
                  <a:pt x="77688" y="40184"/>
                </a:moveTo>
                <a:lnTo>
                  <a:pt x="77688" y="85725"/>
                </a:lnTo>
                <a:cubicBezTo>
                  <a:pt x="77688" y="88404"/>
                  <a:pt x="79028" y="90915"/>
                  <a:pt x="81271" y="92422"/>
                </a:cubicBezTo>
                <a:lnTo>
                  <a:pt x="113418" y="113854"/>
                </a:lnTo>
                <a:cubicBezTo>
                  <a:pt x="117102" y="116332"/>
                  <a:pt x="122091" y="115327"/>
                  <a:pt x="124569" y="111610"/>
                </a:cubicBezTo>
                <a:cubicBezTo>
                  <a:pt x="127047" y="107893"/>
                  <a:pt x="126043" y="102937"/>
                  <a:pt x="122326" y="100459"/>
                </a:cubicBezTo>
                <a:lnTo>
                  <a:pt x="93762" y="81439"/>
                </a:lnTo>
                <a:lnTo>
                  <a:pt x="93762" y="40184"/>
                </a:lnTo>
                <a:cubicBezTo>
                  <a:pt x="93762" y="35730"/>
                  <a:pt x="90179" y="32147"/>
                  <a:pt x="85725" y="32147"/>
                </a:cubicBezTo>
                <a:cubicBezTo>
                  <a:pt x="81271" y="32147"/>
                  <a:pt x="77688" y="35730"/>
                  <a:pt x="77688" y="40184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808565" y="30035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時間効率</a:t>
            </a:r>
            <a:endParaRPr lang="en-US" sz="1600" dirty="0">
              <a:latin typeface="+mn-ea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7589490" y="33464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時間効率を重視し、シンプルで直感的なUXを求める。</a:t>
            </a:r>
            <a:endParaRPr lang="en-US" sz="1600" dirty="0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7379940" y="4140250"/>
            <a:ext cx="4429125" cy="971550"/>
          </a:xfrm>
          <a:custGeom>
            <a:avLst/>
            <a:gdLst/>
            <a:ahLst/>
            <a:cxnLst/>
            <a:rect l="l" t="t" r="r" b="b"/>
            <a:pathLst>
              <a:path w="4429125" h="971550">
                <a:moveTo>
                  <a:pt x="38100" y="0"/>
                </a:moveTo>
                <a:lnTo>
                  <a:pt x="4352926" y="0"/>
                </a:lnTo>
                <a:cubicBezTo>
                  <a:pt x="4395010" y="0"/>
                  <a:pt x="4429125" y="34115"/>
                  <a:pt x="4429125" y="76199"/>
                </a:cubicBezTo>
                <a:lnTo>
                  <a:pt x="4429125" y="895351"/>
                </a:lnTo>
                <a:cubicBezTo>
                  <a:pt x="4429125" y="937435"/>
                  <a:pt x="4395010" y="971550"/>
                  <a:pt x="4352926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7379940" y="414025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7613303" y="43783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71450" y="16073"/>
                </a:moveTo>
                <a:cubicBezTo>
                  <a:pt x="171450" y="12356"/>
                  <a:pt x="169541" y="8907"/>
                  <a:pt x="166360" y="6965"/>
                </a:cubicBezTo>
                <a:cubicBezTo>
                  <a:pt x="163179" y="5023"/>
                  <a:pt x="159261" y="4822"/>
                  <a:pt x="155946" y="6496"/>
                </a:cubicBezTo>
                <a:lnTo>
                  <a:pt x="117035" y="25952"/>
                </a:lnTo>
                <a:lnTo>
                  <a:pt x="56960" y="5894"/>
                </a:lnTo>
                <a:cubicBezTo>
                  <a:pt x="54248" y="4989"/>
                  <a:pt x="51335" y="5190"/>
                  <a:pt x="48790" y="6463"/>
                </a:cubicBezTo>
                <a:lnTo>
                  <a:pt x="5927" y="27894"/>
                </a:lnTo>
                <a:cubicBezTo>
                  <a:pt x="2277" y="29736"/>
                  <a:pt x="0" y="33453"/>
                  <a:pt x="0" y="37505"/>
                </a:cubicBezTo>
                <a:lnTo>
                  <a:pt x="0" y="155377"/>
                </a:lnTo>
                <a:cubicBezTo>
                  <a:pt x="0" y="159094"/>
                  <a:pt x="1909" y="162543"/>
                  <a:pt x="5090" y="164485"/>
                </a:cubicBezTo>
                <a:cubicBezTo>
                  <a:pt x="8271" y="166427"/>
                  <a:pt x="12189" y="166628"/>
                  <a:pt x="15504" y="164954"/>
                </a:cubicBezTo>
                <a:lnTo>
                  <a:pt x="54382" y="145498"/>
                </a:lnTo>
                <a:lnTo>
                  <a:pt x="114456" y="165523"/>
                </a:lnTo>
                <a:cubicBezTo>
                  <a:pt x="117169" y="166427"/>
                  <a:pt x="120082" y="166226"/>
                  <a:pt x="122627" y="164954"/>
                </a:cubicBezTo>
                <a:lnTo>
                  <a:pt x="165489" y="143522"/>
                </a:lnTo>
                <a:cubicBezTo>
                  <a:pt x="169106" y="141714"/>
                  <a:pt x="171417" y="137997"/>
                  <a:pt x="171417" y="133945"/>
                </a:cubicBezTo>
                <a:lnTo>
                  <a:pt x="171417" y="16073"/>
                </a:lnTo>
                <a:close/>
                <a:moveTo>
                  <a:pt x="64294" y="126210"/>
                </a:moveTo>
                <a:lnTo>
                  <a:pt x="64294" y="30941"/>
                </a:lnTo>
                <a:lnTo>
                  <a:pt x="107156" y="45240"/>
                </a:lnTo>
                <a:lnTo>
                  <a:pt x="107156" y="140509"/>
                </a:lnTo>
                <a:lnTo>
                  <a:pt x="64294" y="126210"/>
                </a:ln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808565" y="433075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地理的要素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7589490" y="467365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地図や位置情報に精通。日常的に地図アプリを利用。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7370415" y="5476875"/>
            <a:ext cx="4429125" cy="990600"/>
          </a:xfrm>
          <a:custGeom>
            <a:avLst/>
            <a:gdLst/>
            <a:ahLst/>
            <a:cxnLst/>
            <a:rect l="l" t="t" r="r" b="b"/>
            <a:pathLst>
              <a:path w="4429125" h="990600">
                <a:moveTo>
                  <a:pt x="76197" y="0"/>
                </a:moveTo>
                <a:lnTo>
                  <a:pt x="4352928" y="0"/>
                </a:lnTo>
                <a:cubicBezTo>
                  <a:pt x="4395010" y="0"/>
                  <a:pt x="4429125" y="34115"/>
                  <a:pt x="4429125" y="76197"/>
                </a:cubicBezTo>
                <a:lnTo>
                  <a:pt x="4429125" y="914403"/>
                </a:lnTo>
                <a:cubicBezTo>
                  <a:pt x="4429125" y="956485"/>
                  <a:pt x="4395010" y="990600"/>
                  <a:pt x="4352928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gradFill flip="none" rotWithShape="1">
            <a:gsLst>
              <a:gs pos="0">
                <a:srgbClr val="D9A44E">
                  <a:alpha val="20000"/>
                </a:srgbClr>
              </a:gs>
              <a:gs pos="100000">
                <a:srgbClr val="D9A44E">
                  <a:alpha val="10000"/>
                </a:srgbClr>
              </a:gs>
            </a:gsLst>
            <a:lin ang="2700000" scaled="1"/>
          </a:gradFill>
          <a:ln w="25400">
            <a:solidFill>
              <a:srgbClr val="D9A44E"/>
            </a:solidFill>
            <a:prstDash val="solid"/>
          </a:ln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7615684" y="57245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789515" y="5676900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価値観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7570440" y="6019800"/>
            <a:ext cx="41052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ストレスフリーな解決策を求めている。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PROBLEM &amp; SOLUTION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問題背景と解決策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504950"/>
            <a:ext cx="5562600" cy="4438650"/>
          </a:xfrm>
          <a:custGeom>
            <a:avLst/>
            <a:gdLst/>
            <a:ahLst/>
            <a:cxnLst/>
            <a:rect l="l" t="t" r="r" b="b"/>
            <a:pathLst>
              <a:path w="5562600" h="4438650">
                <a:moveTo>
                  <a:pt x="38100" y="0"/>
                </a:moveTo>
                <a:lnTo>
                  <a:pt x="5524500" y="0"/>
                </a:lnTo>
                <a:cubicBezTo>
                  <a:pt x="5545528" y="0"/>
                  <a:pt x="5562600" y="17072"/>
                  <a:pt x="5562600" y="38100"/>
                </a:cubicBezTo>
                <a:lnTo>
                  <a:pt x="5562600" y="4362438"/>
                </a:lnTo>
                <a:cubicBezTo>
                  <a:pt x="5562600" y="4404529"/>
                  <a:pt x="5528479" y="4438650"/>
                  <a:pt x="5486388" y="4438650"/>
                </a:cubicBezTo>
                <a:lnTo>
                  <a:pt x="76212" y="4438650"/>
                </a:lnTo>
                <a:cubicBezTo>
                  <a:pt x="34121" y="4438650"/>
                  <a:pt x="0" y="4404529"/>
                  <a:pt x="0" y="4362438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04950"/>
            <a:ext cx="5562600" cy="38100"/>
          </a:xfrm>
          <a:custGeom>
            <a:avLst/>
            <a:gdLst/>
            <a:ahLst/>
            <a:cxnLst/>
            <a:rect l="l" t="t" r="r" b="b"/>
            <a:pathLst>
              <a:path w="5562600" h="38100">
                <a:moveTo>
                  <a:pt x="38100" y="0"/>
                </a:moveTo>
                <a:lnTo>
                  <a:pt x="5524500" y="0"/>
                </a:lnTo>
                <a:cubicBezTo>
                  <a:pt x="5545528" y="0"/>
                  <a:pt x="5562600" y="17072"/>
                  <a:pt x="5562600" y="38100"/>
                </a:cubicBezTo>
                <a:lnTo>
                  <a:pt x="5562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47700" y="17811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81088" y="1752600"/>
            <a:ext cx="15716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従来の課題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600" y="253037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61975" y="253037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1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219200" y="2530376"/>
            <a:ext cx="3600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位置情報の曖昧さ</a:t>
            </a:r>
            <a:endParaRPr lang="en-US" sz="1600" dirty="0">
              <a:latin typeface="+mn-ea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19200" y="2835176"/>
            <a:ext cx="35814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テキストだけでは具体的な場所を特定するのが困難</a:t>
            </a:r>
            <a:endParaRPr lang="en-US" sz="1600" dirty="0">
              <a:latin typeface="+mn-ea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09600" y="372412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61975" y="3724126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2</a:t>
            </a:r>
            <a:endParaRPr lang="en-US" sz="1600" dirty="0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219200" y="3724126"/>
            <a:ext cx="3143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一覧性・視認性の欠如</a:t>
            </a:r>
            <a:endParaRPr lang="en-US" sz="1600" dirty="0">
              <a:latin typeface="+mn-ea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1219200" y="4028926"/>
            <a:ext cx="3124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リスト形式では場所の関係性が把握しづらい</a:t>
            </a:r>
            <a:endParaRPr lang="en-US" sz="1600" dirty="0">
              <a:latin typeface="+mn-ea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609600" y="49180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A9BA8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61975" y="49180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219200" y="4918025"/>
            <a:ext cx="3752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検索効率の低下</a:t>
            </a:r>
            <a:endParaRPr lang="en-US" sz="1600" dirty="0">
              <a:latin typeface="+mn-ea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219200" y="5222825"/>
            <a:ext cx="3733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目的のアイテムを見つけるまでに時間がかかりすぎる</a:t>
            </a:r>
            <a:endParaRPr lang="en-US" sz="1600" dirty="0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6248400" y="1485900"/>
            <a:ext cx="5562600" cy="4457700"/>
          </a:xfrm>
          <a:custGeom>
            <a:avLst/>
            <a:gdLst/>
            <a:ahLst/>
            <a:cxnLst/>
            <a:rect l="l" t="t" r="r" b="b"/>
            <a:pathLst>
              <a:path w="5562600" h="4457700">
                <a:moveTo>
                  <a:pt x="76182" y="0"/>
                </a:moveTo>
                <a:lnTo>
                  <a:pt x="5486418" y="0"/>
                </a:lnTo>
                <a:cubicBezTo>
                  <a:pt x="5528492" y="0"/>
                  <a:pt x="5562600" y="34108"/>
                  <a:pt x="5562600" y="76182"/>
                </a:cubicBezTo>
                <a:lnTo>
                  <a:pt x="5562600" y="4381518"/>
                </a:lnTo>
                <a:cubicBezTo>
                  <a:pt x="5562600" y="4423592"/>
                  <a:pt x="5528492" y="4457700"/>
                  <a:pt x="5486418" y="4457700"/>
                </a:cubicBezTo>
                <a:lnTo>
                  <a:pt x="76182" y="4457700"/>
                </a:lnTo>
                <a:cubicBezTo>
                  <a:pt x="34108" y="4457700"/>
                  <a:pt x="0" y="4423592"/>
                  <a:pt x="0" y="4381518"/>
                </a:cubicBezTo>
                <a:lnTo>
                  <a:pt x="0" y="76182"/>
                </a:lnTo>
                <a:cubicBezTo>
                  <a:pt x="0" y="34136"/>
                  <a:pt x="34136" y="0"/>
                  <a:pt x="7618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550819" y="174307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6948488" y="1714500"/>
            <a:ext cx="2143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私たちの解決策</a:t>
            </a:r>
            <a:endParaRPr lang="en-US" sz="1600" dirty="0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77000" y="2327225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6629400" y="24986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57175" y="21431"/>
                </a:moveTo>
                <a:cubicBezTo>
                  <a:pt x="257175" y="16475"/>
                  <a:pt x="254630" y="11876"/>
                  <a:pt x="250388" y="9287"/>
                </a:cubicBezTo>
                <a:cubicBezTo>
                  <a:pt x="246147" y="6697"/>
                  <a:pt x="240923" y="6429"/>
                  <a:pt x="236503" y="8662"/>
                </a:cubicBezTo>
                <a:lnTo>
                  <a:pt x="184621" y="34603"/>
                </a:lnTo>
                <a:lnTo>
                  <a:pt x="104522" y="7858"/>
                </a:lnTo>
                <a:cubicBezTo>
                  <a:pt x="100905" y="6653"/>
                  <a:pt x="97021" y="6921"/>
                  <a:pt x="93628" y="8617"/>
                </a:cubicBezTo>
                <a:lnTo>
                  <a:pt x="36478" y="37192"/>
                </a:lnTo>
                <a:cubicBezTo>
                  <a:pt x="31611" y="39648"/>
                  <a:pt x="28575" y="44604"/>
                  <a:pt x="28575" y="50006"/>
                </a:cubicBezTo>
                <a:lnTo>
                  <a:pt x="28575" y="207169"/>
                </a:lnTo>
                <a:cubicBezTo>
                  <a:pt x="28575" y="212125"/>
                  <a:pt x="31120" y="216724"/>
                  <a:pt x="35362" y="219313"/>
                </a:cubicBezTo>
                <a:cubicBezTo>
                  <a:pt x="39603" y="221903"/>
                  <a:pt x="44827" y="222171"/>
                  <a:pt x="49247" y="219938"/>
                </a:cubicBezTo>
                <a:lnTo>
                  <a:pt x="101084" y="193997"/>
                </a:lnTo>
                <a:lnTo>
                  <a:pt x="178460" y="219804"/>
                </a:lnTo>
                <a:cubicBezTo>
                  <a:pt x="176540" y="216947"/>
                  <a:pt x="174665" y="213955"/>
                  <a:pt x="172834" y="210919"/>
                </a:cubicBezTo>
                <a:cubicBezTo>
                  <a:pt x="167923" y="202749"/>
                  <a:pt x="163056" y="193372"/>
                  <a:pt x="159440" y="183326"/>
                </a:cubicBezTo>
                <a:lnTo>
                  <a:pt x="114255" y="168280"/>
                </a:lnTo>
                <a:lnTo>
                  <a:pt x="114255" y="41255"/>
                </a:lnTo>
                <a:lnTo>
                  <a:pt x="171405" y="60320"/>
                </a:lnTo>
                <a:lnTo>
                  <a:pt x="171405" y="104656"/>
                </a:lnTo>
                <a:cubicBezTo>
                  <a:pt x="185246" y="88672"/>
                  <a:pt x="205785" y="78581"/>
                  <a:pt x="228555" y="78581"/>
                </a:cubicBezTo>
                <a:cubicBezTo>
                  <a:pt x="238646" y="78581"/>
                  <a:pt x="248290" y="80546"/>
                  <a:pt x="257130" y="84162"/>
                </a:cubicBezTo>
                <a:lnTo>
                  <a:pt x="257175" y="21431"/>
                </a:lnTo>
                <a:close/>
                <a:moveTo>
                  <a:pt x="228600" y="100013"/>
                </a:moveTo>
                <a:cubicBezTo>
                  <a:pt x="198998" y="100013"/>
                  <a:pt x="175022" y="123587"/>
                  <a:pt x="175022" y="152653"/>
                </a:cubicBezTo>
                <a:cubicBezTo>
                  <a:pt x="175022" y="183416"/>
                  <a:pt x="203642" y="219804"/>
                  <a:pt x="219045" y="237173"/>
                </a:cubicBezTo>
                <a:cubicBezTo>
                  <a:pt x="224224" y="242977"/>
                  <a:pt x="233020" y="242977"/>
                  <a:pt x="238199" y="237173"/>
                </a:cubicBezTo>
                <a:cubicBezTo>
                  <a:pt x="253603" y="219804"/>
                  <a:pt x="282223" y="183416"/>
                  <a:pt x="282223" y="152653"/>
                </a:cubicBezTo>
                <a:cubicBezTo>
                  <a:pt x="282223" y="123587"/>
                  <a:pt x="258247" y="100013"/>
                  <a:pt x="228645" y="100013"/>
                </a:cubicBezTo>
                <a:close/>
                <a:moveTo>
                  <a:pt x="210741" y="153591"/>
                </a:moveTo>
                <a:cubicBezTo>
                  <a:pt x="210741" y="143734"/>
                  <a:pt x="218743" y="135731"/>
                  <a:pt x="228600" y="135731"/>
                </a:cubicBezTo>
                <a:cubicBezTo>
                  <a:pt x="238457" y="135731"/>
                  <a:pt x="246459" y="143734"/>
                  <a:pt x="246459" y="153591"/>
                </a:cubicBezTo>
                <a:cubicBezTo>
                  <a:pt x="246459" y="163447"/>
                  <a:pt x="238457" y="171450"/>
                  <a:pt x="228600" y="171450"/>
                </a:cubicBezTo>
                <a:cubicBezTo>
                  <a:pt x="218743" y="171450"/>
                  <a:pt x="210741" y="163447"/>
                  <a:pt x="210741" y="15359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029450" y="2479625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地図による可視化</a:t>
            </a:r>
            <a:endParaRPr lang="en-US" sz="1600" dirty="0">
              <a:latin typeface="+mn-ea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6629400" y="2822525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地図上に正確に位置を表示、視覚的に即座に把握可能</a:t>
            </a:r>
            <a:endParaRPr lang="en-US" sz="1600" dirty="0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6477000" y="3533775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643688" y="3705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029450" y="3686175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周辺情報との連動</a:t>
            </a:r>
            <a:endParaRPr lang="en-US" sz="1600" dirty="0">
              <a:latin typeface="+mn-ea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6629400" y="4029075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ランドマークとの関係性が一目瞭然、直感的な理解</a:t>
            </a:r>
            <a:endParaRPr lang="en-US" sz="1600" dirty="0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477000" y="4740176"/>
            <a:ext cx="5105400" cy="895350"/>
          </a:xfrm>
          <a:custGeom>
            <a:avLst/>
            <a:gdLst/>
            <a:ahLst/>
            <a:cxnLst/>
            <a:rect l="l" t="t" r="r" b="b"/>
            <a:pathLst>
              <a:path w="5105400" h="895350">
                <a:moveTo>
                  <a:pt x="76203" y="0"/>
                </a:moveTo>
                <a:lnTo>
                  <a:pt x="5029197" y="0"/>
                </a:lnTo>
                <a:cubicBezTo>
                  <a:pt x="5071283" y="0"/>
                  <a:pt x="5105400" y="34117"/>
                  <a:pt x="5105400" y="76203"/>
                </a:cubicBezTo>
                <a:lnTo>
                  <a:pt x="5105400" y="819147"/>
                </a:lnTo>
                <a:cubicBezTo>
                  <a:pt x="5105400" y="861233"/>
                  <a:pt x="5071283" y="895350"/>
                  <a:pt x="5029197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657975" y="4911626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029450" y="4892576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効率の大幅向上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629400" y="5235476"/>
            <a:ext cx="4876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検索時間を短縮、発見率を大幅に向上させる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323850" y="6172200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地図で可視化することで、</a:t>
            </a:r>
            <a:r>
              <a:rPr lang="en-US" sz="18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落とし物管理の新しいスタンダード</a:t>
            </a:r>
            <a:r>
              <a:rPr lang="en-US" sz="1800" b="1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を創造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275" y="357275"/>
            <a:ext cx="11539974" cy="178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5" b="1" kern="0" spc="197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SYSTEM ARCHITECTURE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57275" y="607367"/>
            <a:ext cx="11691815" cy="428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76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システム構成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57275" y="1143279"/>
            <a:ext cx="714549" cy="35727"/>
          </a:xfrm>
          <a:custGeom>
            <a:avLst/>
            <a:gdLst/>
            <a:ahLst/>
            <a:cxnLst/>
            <a:rect l="l" t="t" r="r" b="b"/>
            <a:pathLst>
              <a:path w="714549" h="35727">
                <a:moveTo>
                  <a:pt x="0" y="0"/>
                </a:moveTo>
                <a:lnTo>
                  <a:pt x="714549" y="0"/>
                </a:lnTo>
                <a:lnTo>
                  <a:pt x="714549" y="35727"/>
                </a:lnTo>
                <a:lnTo>
                  <a:pt x="0" y="35727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75138" y="1393371"/>
            <a:ext cx="7815385" cy="2411604"/>
          </a:xfrm>
          <a:custGeom>
            <a:avLst/>
            <a:gdLst/>
            <a:ahLst/>
            <a:cxnLst/>
            <a:rect l="l" t="t" r="r" b="b"/>
            <a:pathLst>
              <a:path w="7815385" h="2411604">
                <a:moveTo>
                  <a:pt x="35727" y="0"/>
                </a:moveTo>
                <a:lnTo>
                  <a:pt x="7743929" y="0"/>
                </a:lnTo>
                <a:cubicBezTo>
                  <a:pt x="7783393" y="0"/>
                  <a:pt x="7815385" y="31992"/>
                  <a:pt x="7815385" y="71456"/>
                </a:cubicBezTo>
                <a:lnTo>
                  <a:pt x="7815385" y="2340149"/>
                </a:lnTo>
                <a:cubicBezTo>
                  <a:pt x="7815385" y="2379613"/>
                  <a:pt x="7783393" y="2411604"/>
                  <a:pt x="7743929" y="2411604"/>
                </a:cubicBez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6796" dist="893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75138" y="1393371"/>
            <a:ext cx="35727" cy="2411604"/>
          </a:xfrm>
          <a:custGeom>
            <a:avLst/>
            <a:gdLst/>
            <a:ahLst/>
            <a:cxnLst/>
            <a:rect l="l" t="t" r="r" b="b"/>
            <a:pathLst>
              <a:path w="35727" h="2411604">
                <a:moveTo>
                  <a:pt x="35727" y="0"/>
                </a:moveTo>
                <a:lnTo>
                  <a:pt x="35727" y="0"/>
                </a:lnTo>
                <a:lnTo>
                  <a:pt x="35727" y="2411604"/>
                </a:ln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7367" y="1607736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285820" y="0"/>
                </a:moveTo>
                <a:lnTo>
                  <a:pt x="285820" y="0"/>
                </a:lnTo>
                <a:cubicBezTo>
                  <a:pt x="443674" y="0"/>
                  <a:pt x="571640" y="127966"/>
                  <a:pt x="571640" y="285820"/>
                </a:cubicBezTo>
                <a:lnTo>
                  <a:pt x="571640" y="285820"/>
                </a:lnTo>
                <a:cubicBezTo>
                  <a:pt x="571640" y="443674"/>
                  <a:pt x="443674" y="571640"/>
                  <a:pt x="285820" y="571640"/>
                </a:cubicBezTo>
                <a:lnTo>
                  <a:pt x="285820" y="571640"/>
                </a:lnTo>
                <a:cubicBezTo>
                  <a:pt x="127966" y="571640"/>
                  <a:pt x="0" y="443674"/>
                  <a:pt x="0" y="285820"/>
                </a:cubicBezTo>
                <a:lnTo>
                  <a:pt x="0" y="285820"/>
                </a:lnTo>
                <a:cubicBezTo>
                  <a:pt x="0" y="127966"/>
                  <a:pt x="127966" y="0"/>
                  <a:pt x="28582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86004" y="1786374"/>
            <a:ext cx="214365" cy="214365"/>
          </a:xfrm>
          <a:custGeom>
            <a:avLst/>
            <a:gdLst/>
            <a:ahLst/>
            <a:cxnLst/>
            <a:rect l="l" t="t" r="r" b="b"/>
            <a:pathLst>
              <a:path w="214365" h="214365">
                <a:moveTo>
                  <a:pt x="26796" y="13398"/>
                </a:moveTo>
                <a:cubicBezTo>
                  <a:pt x="12016" y="13398"/>
                  <a:pt x="0" y="25414"/>
                  <a:pt x="0" y="40193"/>
                </a:cubicBezTo>
                <a:lnTo>
                  <a:pt x="0" y="147376"/>
                </a:lnTo>
                <a:cubicBezTo>
                  <a:pt x="0" y="162155"/>
                  <a:pt x="12016" y="174171"/>
                  <a:pt x="26796" y="174171"/>
                </a:cubicBezTo>
                <a:lnTo>
                  <a:pt x="87086" y="174171"/>
                </a:lnTo>
                <a:lnTo>
                  <a:pt x="80387" y="194268"/>
                </a:lnTo>
                <a:lnTo>
                  <a:pt x="50242" y="194268"/>
                </a:lnTo>
                <a:cubicBezTo>
                  <a:pt x="44673" y="194268"/>
                  <a:pt x="40193" y="198748"/>
                  <a:pt x="40193" y="204316"/>
                </a:cubicBezTo>
                <a:cubicBezTo>
                  <a:pt x="40193" y="209885"/>
                  <a:pt x="44673" y="214365"/>
                  <a:pt x="50242" y="214365"/>
                </a:cubicBezTo>
                <a:lnTo>
                  <a:pt x="164123" y="214365"/>
                </a:lnTo>
                <a:cubicBezTo>
                  <a:pt x="169692" y="214365"/>
                  <a:pt x="174171" y="209885"/>
                  <a:pt x="174171" y="204316"/>
                </a:cubicBezTo>
                <a:cubicBezTo>
                  <a:pt x="174171" y="198748"/>
                  <a:pt x="169692" y="194268"/>
                  <a:pt x="164123" y="194268"/>
                </a:cubicBezTo>
                <a:lnTo>
                  <a:pt x="133978" y="194268"/>
                </a:lnTo>
                <a:lnTo>
                  <a:pt x="127279" y="174171"/>
                </a:lnTo>
                <a:lnTo>
                  <a:pt x="187569" y="174171"/>
                </a:lnTo>
                <a:cubicBezTo>
                  <a:pt x="202349" y="174171"/>
                  <a:pt x="214365" y="162155"/>
                  <a:pt x="214365" y="147376"/>
                </a:cubicBezTo>
                <a:lnTo>
                  <a:pt x="214365" y="40193"/>
                </a:lnTo>
                <a:cubicBezTo>
                  <a:pt x="214365" y="25414"/>
                  <a:pt x="202349" y="13398"/>
                  <a:pt x="187569" y="13398"/>
                </a:cubicBezTo>
                <a:lnTo>
                  <a:pt x="26796" y="13398"/>
                </a:lnTo>
                <a:close/>
                <a:moveTo>
                  <a:pt x="40193" y="40193"/>
                </a:moveTo>
                <a:lnTo>
                  <a:pt x="174171" y="40193"/>
                </a:lnTo>
                <a:cubicBezTo>
                  <a:pt x="181582" y="40193"/>
                  <a:pt x="187569" y="46181"/>
                  <a:pt x="187569" y="53591"/>
                </a:cubicBezTo>
                <a:lnTo>
                  <a:pt x="187569" y="120580"/>
                </a:lnTo>
                <a:cubicBezTo>
                  <a:pt x="187569" y="127991"/>
                  <a:pt x="181582" y="133978"/>
                  <a:pt x="174171" y="133978"/>
                </a:cubicBezTo>
                <a:lnTo>
                  <a:pt x="40193" y="133978"/>
                </a:lnTo>
                <a:cubicBezTo>
                  <a:pt x="32783" y="133978"/>
                  <a:pt x="26796" y="127991"/>
                  <a:pt x="26796" y="120580"/>
                </a:cubicBezTo>
                <a:lnTo>
                  <a:pt x="26796" y="53591"/>
                </a:lnTo>
                <a:cubicBezTo>
                  <a:pt x="26796" y="46181"/>
                  <a:pt x="32783" y="40193"/>
                  <a:pt x="40193" y="4019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321916" y="1625600"/>
            <a:ext cx="1866760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フロントエンド UI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321916" y="1911420"/>
            <a:ext cx="1839965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Streamlit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07367" y="2322286"/>
            <a:ext cx="7440246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Pythonベースの高速開発フレームワーク。直感的なUIコンポーネントを豊富に用意。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07367" y="2697424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07367" y="2697424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高速開発</a:t>
            </a:r>
            <a:endParaRPr lang="en-US" sz="1600" dirty="0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4328886" y="2697424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4328886" y="2697424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簡潔なコード</a:t>
            </a:r>
            <a:endParaRPr lang="en-US" sz="1600" dirty="0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07367" y="309042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07367" y="309042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豊富なUI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328886" y="309042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3A506B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4328886" y="309042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3A506B"/>
                </a:solidFill>
                <a:latin typeface="+mn-ea"/>
                <a:cs typeface="LXGW Bright" pitchFamily="34" charset="-120"/>
              </a:rPr>
              <a:t>データ連携</a:t>
            </a:r>
            <a:endParaRPr lang="en-US" sz="1600" dirty="0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375138" y="4019341"/>
            <a:ext cx="7815385" cy="2411604"/>
          </a:xfrm>
          <a:custGeom>
            <a:avLst/>
            <a:gdLst/>
            <a:ahLst/>
            <a:cxnLst/>
            <a:rect l="l" t="t" r="r" b="b"/>
            <a:pathLst>
              <a:path w="7815385" h="2411604">
                <a:moveTo>
                  <a:pt x="35727" y="0"/>
                </a:moveTo>
                <a:lnTo>
                  <a:pt x="7743929" y="0"/>
                </a:lnTo>
                <a:cubicBezTo>
                  <a:pt x="7783393" y="0"/>
                  <a:pt x="7815385" y="31992"/>
                  <a:pt x="7815385" y="71456"/>
                </a:cubicBezTo>
                <a:lnTo>
                  <a:pt x="7815385" y="2340149"/>
                </a:lnTo>
                <a:cubicBezTo>
                  <a:pt x="7815385" y="2379613"/>
                  <a:pt x="7783393" y="2411604"/>
                  <a:pt x="7743929" y="2411604"/>
                </a:cubicBez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6796" dist="893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375138" y="4019341"/>
            <a:ext cx="35727" cy="2411604"/>
          </a:xfrm>
          <a:custGeom>
            <a:avLst/>
            <a:gdLst/>
            <a:ahLst/>
            <a:cxnLst/>
            <a:rect l="l" t="t" r="r" b="b"/>
            <a:pathLst>
              <a:path w="35727" h="2411604">
                <a:moveTo>
                  <a:pt x="35727" y="0"/>
                </a:moveTo>
                <a:lnTo>
                  <a:pt x="35727" y="0"/>
                </a:lnTo>
                <a:lnTo>
                  <a:pt x="35727" y="2411604"/>
                </a:lnTo>
                <a:lnTo>
                  <a:pt x="35727" y="2411604"/>
                </a:lnTo>
                <a:cubicBezTo>
                  <a:pt x="15996" y="2411604"/>
                  <a:pt x="0" y="2395609"/>
                  <a:pt x="0" y="2375877"/>
                </a:cubicBezTo>
                <a:lnTo>
                  <a:pt x="0" y="35727"/>
                </a:lnTo>
                <a:cubicBezTo>
                  <a:pt x="0" y="15996"/>
                  <a:pt x="15996" y="0"/>
                  <a:pt x="35727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07367" y="4233705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285820" y="0"/>
                </a:moveTo>
                <a:lnTo>
                  <a:pt x="285820" y="0"/>
                </a:lnTo>
                <a:cubicBezTo>
                  <a:pt x="443674" y="0"/>
                  <a:pt x="571640" y="127966"/>
                  <a:pt x="571640" y="285820"/>
                </a:cubicBezTo>
                <a:lnTo>
                  <a:pt x="571640" y="285820"/>
                </a:lnTo>
                <a:cubicBezTo>
                  <a:pt x="571640" y="443674"/>
                  <a:pt x="443674" y="571640"/>
                  <a:pt x="285820" y="571640"/>
                </a:cubicBezTo>
                <a:lnTo>
                  <a:pt x="285820" y="571640"/>
                </a:lnTo>
                <a:cubicBezTo>
                  <a:pt x="127966" y="571640"/>
                  <a:pt x="0" y="443674"/>
                  <a:pt x="0" y="285820"/>
                </a:cubicBezTo>
                <a:lnTo>
                  <a:pt x="0" y="285820"/>
                </a:lnTo>
                <a:cubicBezTo>
                  <a:pt x="0" y="127966"/>
                  <a:pt x="127966" y="0"/>
                  <a:pt x="28582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99402" y="4412343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187569" y="86165"/>
                </a:moveTo>
                <a:cubicBezTo>
                  <a:pt x="181373" y="90268"/>
                  <a:pt x="174255" y="93575"/>
                  <a:pt x="166845" y="96213"/>
                </a:cubicBezTo>
                <a:cubicBezTo>
                  <a:pt x="147166" y="103247"/>
                  <a:pt x="121334" y="107182"/>
                  <a:pt x="93785" y="107182"/>
                </a:cubicBezTo>
                <a:cubicBezTo>
                  <a:pt x="66235" y="107182"/>
                  <a:pt x="40361" y="103205"/>
                  <a:pt x="20725" y="96213"/>
                </a:cubicBezTo>
                <a:cubicBezTo>
                  <a:pt x="13356" y="93575"/>
                  <a:pt x="6196" y="90268"/>
                  <a:pt x="0" y="86165"/>
                </a:cubicBezTo>
                <a:lnTo>
                  <a:pt x="0" y="120580"/>
                </a:lnTo>
                <a:cubicBezTo>
                  <a:pt x="0" y="139086"/>
                  <a:pt x="41994" y="154075"/>
                  <a:pt x="93785" y="154075"/>
                </a:cubicBezTo>
                <a:cubicBezTo>
                  <a:pt x="145575" y="154075"/>
                  <a:pt x="187569" y="139086"/>
                  <a:pt x="187569" y="120580"/>
                </a:cubicBezTo>
                <a:lnTo>
                  <a:pt x="187569" y="86165"/>
                </a:lnTo>
                <a:close/>
                <a:moveTo>
                  <a:pt x="187569" y="53591"/>
                </a:moveTo>
                <a:lnTo>
                  <a:pt x="187569" y="33495"/>
                </a:lnTo>
                <a:cubicBezTo>
                  <a:pt x="187569" y="14989"/>
                  <a:pt x="145575" y="0"/>
                  <a:pt x="93785" y="0"/>
                </a:cubicBezTo>
                <a:cubicBezTo>
                  <a:pt x="41994" y="0"/>
                  <a:pt x="0" y="14989"/>
                  <a:pt x="0" y="33495"/>
                </a:cubicBezTo>
                <a:lnTo>
                  <a:pt x="0" y="53591"/>
                </a:lnTo>
                <a:cubicBezTo>
                  <a:pt x="0" y="72097"/>
                  <a:pt x="41994" y="87086"/>
                  <a:pt x="93785" y="87086"/>
                </a:cubicBezTo>
                <a:cubicBezTo>
                  <a:pt x="145575" y="87086"/>
                  <a:pt x="187569" y="72097"/>
                  <a:pt x="187569" y="53591"/>
                </a:cubicBezTo>
                <a:close/>
                <a:moveTo>
                  <a:pt x="166845" y="163202"/>
                </a:moveTo>
                <a:cubicBezTo>
                  <a:pt x="147208" y="170194"/>
                  <a:pt x="121376" y="174171"/>
                  <a:pt x="93785" y="174171"/>
                </a:cubicBezTo>
                <a:cubicBezTo>
                  <a:pt x="66194" y="174171"/>
                  <a:pt x="40361" y="170194"/>
                  <a:pt x="20725" y="163202"/>
                </a:cubicBezTo>
                <a:cubicBezTo>
                  <a:pt x="13356" y="160564"/>
                  <a:pt x="6196" y="157257"/>
                  <a:pt x="0" y="153154"/>
                </a:cubicBezTo>
                <a:lnTo>
                  <a:pt x="0" y="180870"/>
                </a:lnTo>
                <a:cubicBezTo>
                  <a:pt x="0" y="199376"/>
                  <a:pt x="41994" y="214365"/>
                  <a:pt x="93785" y="214365"/>
                </a:cubicBezTo>
                <a:cubicBezTo>
                  <a:pt x="145575" y="214365"/>
                  <a:pt x="187569" y="199376"/>
                  <a:pt x="187569" y="180870"/>
                </a:cubicBezTo>
                <a:lnTo>
                  <a:pt x="187569" y="153154"/>
                </a:lnTo>
                <a:cubicBezTo>
                  <a:pt x="181373" y="157257"/>
                  <a:pt x="174255" y="160564"/>
                  <a:pt x="166845" y="16320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1321916" y="4251569"/>
            <a:ext cx="1393371" cy="285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8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データベース</a:t>
            </a:r>
            <a:endParaRPr lang="en-US" sz="1600" dirty="0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321916" y="4537389"/>
            <a:ext cx="1366576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PostgreSQL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607367" y="4948255"/>
            <a:ext cx="7440246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高い信頼性と拡張性を持つオープンソースDB。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607367" y="5323393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07367" y="5323393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高信頼性</a:t>
            </a:r>
            <a:endParaRPr lang="en-US" sz="1600" dirty="0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328886" y="5323393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328886" y="5323393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地理空間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07367" y="571639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607367" y="571639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拡張性</a:t>
            </a:r>
            <a:endParaRPr lang="en-US" sz="1600" dirty="0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4328886" y="5716396"/>
            <a:ext cx="3653134" cy="321547"/>
          </a:xfrm>
          <a:custGeom>
            <a:avLst/>
            <a:gdLst/>
            <a:ahLst/>
            <a:cxnLst/>
            <a:rect l="l" t="t" r="r" b="b"/>
            <a:pathLst>
              <a:path w="3653134" h="321547">
                <a:moveTo>
                  <a:pt x="35727" y="0"/>
                </a:moveTo>
                <a:lnTo>
                  <a:pt x="3617407" y="0"/>
                </a:lnTo>
                <a:cubicBezTo>
                  <a:pt x="3637138" y="0"/>
                  <a:pt x="3653134" y="15996"/>
                  <a:pt x="3653134" y="35727"/>
                </a:cubicBezTo>
                <a:lnTo>
                  <a:pt x="3653134" y="285820"/>
                </a:lnTo>
                <a:cubicBezTo>
                  <a:pt x="3653134" y="305552"/>
                  <a:pt x="3637138" y="321547"/>
                  <a:pt x="3617407" y="321547"/>
                </a:cubicBezTo>
                <a:lnTo>
                  <a:pt x="35727" y="321547"/>
                </a:lnTo>
                <a:cubicBezTo>
                  <a:pt x="15996" y="321547"/>
                  <a:pt x="0" y="305552"/>
                  <a:pt x="0" y="285820"/>
                </a:cubicBezTo>
                <a:lnTo>
                  <a:pt x="0" y="35727"/>
                </a:lnTo>
                <a:cubicBezTo>
                  <a:pt x="0" y="16009"/>
                  <a:pt x="16009" y="0"/>
                  <a:pt x="3572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4328886" y="5716396"/>
            <a:ext cx="3715657" cy="321547"/>
          </a:xfrm>
          <a:prstGeom prst="rect">
            <a:avLst/>
          </a:prstGeom>
          <a:noFill/>
          <a:ln/>
        </p:spPr>
        <p:txBody>
          <a:bodyPr wrap="square" lIns="107182" tIns="71455" rIns="107182" bIns="71455" rtlCol="0" anchor="ctr"/>
          <a:lstStyle/>
          <a:p>
            <a:pPr>
              <a:lnSpc>
                <a:spcPct val="120000"/>
              </a:lnSpc>
            </a:pPr>
            <a:r>
              <a:rPr lang="en-US" sz="985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ACID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8407819" y="1393371"/>
            <a:ext cx="3429837" cy="5564554"/>
          </a:xfrm>
          <a:custGeom>
            <a:avLst/>
            <a:gdLst/>
            <a:ahLst/>
            <a:cxnLst/>
            <a:rect l="l" t="t" r="r" b="b"/>
            <a:pathLst>
              <a:path w="3429837" h="5564554">
                <a:moveTo>
                  <a:pt x="71444" y="0"/>
                </a:moveTo>
                <a:lnTo>
                  <a:pt x="3358394" y="0"/>
                </a:lnTo>
                <a:cubicBezTo>
                  <a:pt x="3397851" y="0"/>
                  <a:pt x="3429837" y="31986"/>
                  <a:pt x="3429837" y="71444"/>
                </a:cubicBezTo>
                <a:lnTo>
                  <a:pt x="3429837" y="5493110"/>
                </a:lnTo>
                <a:cubicBezTo>
                  <a:pt x="3429837" y="5532567"/>
                  <a:pt x="3397851" y="5564554"/>
                  <a:pt x="3358394" y="5564554"/>
                </a:cubicBezTo>
                <a:lnTo>
                  <a:pt x="71444" y="5564554"/>
                </a:lnTo>
                <a:cubicBezTo>
                  <a:pt x="31986" y="5564554"/>
                  <a:pt x="0" y="5532567"/>
                  <a:pt x="0" y="5493110"/>
                </a:cubicBezTo>
                <a:lnTo>
                  <a:pt x="0" y="71444"/>
                </a:lnTo>
                <a:cubicBezTo>
                  <a:pt x="0" y="32013"/>
                  <a:pt x="32013" y="0"/>
                  <a:pt x="7144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33978" dist="89319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8626649" y="1679191"/>
            <a:ext cx="2992176" cy="321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1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システム構成図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693638" y="2286558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912469" y="2483059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93785" y="103833"/>
                </a:moveTo>
                <a:cubicBezTo>
                  <a:pt x="121514" y="103833"/>
                  <a:pt x="144026" y="81320"/>
                  <a:pt x="144026" y="53591"/>
                </a:cubicBezTo>
                <a:cubicBezTo>
                  <a:pt x="144026" y="25862"/>
                  <a:pt x="121514" y="3349"/>
                  <a:pt x="93785" y="3349"/>
                </a:cubicBezTo>
                <a:cubicBezTo>
                  <a:pt x="66055" y="3349"/>
                  <a:pt x="43543" y="25862"/>
                  <a:pt x="43543" y="53591"/>
                </a:cubicBezTo>
                <a:cubicBezTo>
                  <a:pt x="43543" y="81320"/>
                  <a:pt x="66055" y="103833"/>
                  <a:pt x="93785" y="103833"/>
                </a:cubicBezTo>
                <a:close/>
                <a:moveTo>
                  <a:pt x="81350" y="127279"/>
                </a:moveTo>
                <a:cubicBezTo>
                  <a:pt x="40110" y="127279"/>
                  <a:pt x="6699" y="160690"/>
                  <a:pt x="6699" y="201930"/>
                </a:cubicBezTo>
                <a:cubicBezTo>
                  <a:pt x="6699" y="208796"/>
                  <a:pt x="12267" y="214365"/>
                  <a:pt x="19134" y="214365"/>
                </a:cubicBezTo>
                <a:lnTo>
                  <a:pt x="168435" y="214365"/>
                </a:lnTo>
                <a:cubicBezTo>
                  <a:pt x="175302" y="214365"/>
                  <a:pt x="180870" y="208796"/>
                  <a:pt x="180870" y="201930"/>
                </a:cubicBezTo>
                <a:cubicBezTo>
                  <a:pt x="180870" y="160690"/>
                  <a:pt x="147460" y="127279"/>
                  <a:pt x="106219" y="127279"/>
                </a:cubicBezTo>
                <a:lnTo>
                  <a:pt x="81350" y="127279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9247414" y="2465196"/>
            <a:ext cx="80386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ユーザー</a:t>
            </a:r>
            <a:endParaRPr lang="en-US" sz="1600" dirty="0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8872276" y="2822470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Webブラウザ経由でアクセス</a:t>
            </a:r>
            <a:endParaRPr lang="en-US" sz="1600" dirty="0">
              <a:latin typeface="+mn-ea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10002157" y="3429837"/>
            <a:ext cx="241160" cy="321547"/>
          </a:xfrm>
          <a:custGeom>
            <a:avLst/>
            <a:gdLst/>
            <a:ahLst/>
            <a:cxnLst/>
            <a:rect l="l" t="t" r="r" b="b"/>
            <a:pathLst>
              <a:path w="241160" h="321547">
                <a:moveTo>
                  <a:pt x="106387" y="315644"/>
                </a:moveTo>
                <a:cubicBezTo>
                  <a:pt x="114237" y="323494"/>
                  <a:pt x="126986" y="323494"/>
                  <a:pt x="134836" y="315644"/>
                </a:cubicBezTo>
                <a:lnTo>
                  <a:pt x="235320" y="215160"/>
                </a:lnTo>
                <a:cubicBezTo>
                  <a:pt x="243170" y="207310"/>
                  <a:pt x="243170" y="194561"/>
                  <a:pt x="235320" y="186711"/>
                </a:cubicBezTo>
                <a:cubicBezTo>
                  <a:pt x="227470" y="178861"/>
                  <a:pt x="214721" y="178861"/>
                  <a:pt x="206870" y="186711"/>
                </a:cubicBezTo>
                <a:lnTo>
                  <a:pt x="140677" y="252904"/>
                </a:lnTo>
                <a:lnTo>
                  <a:pt x="140677" y="20097"/>
                </a:lnTo>
                <a:cubicBezTo>
                  <a:pt x="140677" y="8981"/>
                  <a:pt x="131696" y="0"/>
                  <a:pt x="120580" y="0"/>
                </a:cubicBezTo>
                <a:cubicBezTo>
                  <a:pt x="109464" y="0"/>
                  <a:pt x="100484" y="8981"/>
                  <a:pt x="100484" y="20097"/>
                </a:cubicBezTo>
                <a:lnTo>
                  <a:pt x="100484" y="252904"/>
                </a:lnTo>
                <a:lnTo>
                  <a:pt x="34290" y="186711"/>
                </a:lnTo>
                <a:cubicBezTo>
                  <a:pt x="26440" y="178861"/>
                  <a:pt x="13691" y="178861"/>
                  <a:pt x="5841" y="186711"/>
                </a:cubicBezTo>
                <a:cubicBezTo>
                  <a:pt x="-2010" y="194561"/>
                  <a:pt x="-2010" y="207310"/>
                  <a:pt x="5841" y="215160"/>
                </a:cubicBezTo>
                <a:lnTo>
                  <a:pt x="106324" y="315644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8693638" y="3965749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8899071" y="4162251"/>
            <a:ext cx="214365" cy="214365"/>
          </a:xfrm>
          <a:custGeom>
            <a:avLst/>
            <a:gdLst/>
            <a:ahLst/>
            <a:cxnLst/>
            <a:rect l="l" t="t" r="r" b="b"/>
            <a:pathLst>
              <a:path w="214365" h="214365">
                <a:moveTo>
                  <a:pt x="26796" y="13398"/>
                </a:moveTo>
                <a:cubicBezTo>
                  <a:pt x="12016" y="13398"/>
                  <a:pt x="0" y="25414"/>
                  <a:pt x="0" y="40193"/>
                </a:cubicBezTo>
                <a:lnTo>
                  <a:pt x="0" y="147376"/>
                </a:lnTo>
                <a:cubicBezTo>
                  <a:pt x="0" y="162155"/>
                  <a:pt x="12016" y="174171"/>
                  <a:pt x="26796" y="174171"/>
                </a:cubicBezTo>
                <a:lnTo>
                  <a:pt x="87086" y="174171"/>
                </a:lnTo>
                <a:lnTo>
                  <a:pt x="80387" y="194268"/>
                </a:lnTo>
                <a:lnTo>
                  <a:pt x="50242" y="194268"/>
                </a:lnTo>
                <a:cubicBezTo>
                  <a:pt x="44673" y="194268"/>
                  <a:pt x="40193" y="198748"/>
                  <a:pt x="40193" y="204316"/>
                </a:cubicBezTo>
                <a:cubicBezTo>
                  <a:pt x="40193" y="209885"/>
                  <a:pt x="44673" y="214365"/>
                  <a:pt x="50242" y="214365"/>
                </a:cubicBezTo>
                <a:lnTo>
                  <a:pt x="164123" y="214365"/>
                </a:lnTo>
                <a:cubicBezTo>
                  <a:pt x="169692" y="214365"/>
                  <a:pt x="174171" y="209885"/>
                  <a:pt x="174171" y="204316"/>
                </a:cubicBezTo>
                <a:cubicBezTo>
                  <a:pt x="174171" y="198748"/>
                  <a:pt x="169692" y="194268"/>
                  <a:pt x="164123" y="194268"/>
                </a:cubicBezTo>
                <a:lnTo>
                  <a:pt x="133978" y="194268"/>
                </a:lnTo>
                <a:lnTo>
                  <a:pt x="127279" y="174171"/>
                </a:lnTo>
                <a:lnTo>
                  <a:pt x="187569" y="174171"/>
                </a:lnTo>
                <a:cubicBezTo>
                  <a:pt x="202349" y="174171"/>
                  <a:pt x="214365" y="162155"/>
                  <a:pt x="214365" y="147376"/>
                </a:cubicBezTo>
                <a:lnTo>
                  <a:pt x="214365" y="40193"/>
                </a:lnTo>
                <a:cubicBezTo>
                  <a:pt x="214365" y="25414"/>
                  <a:pt x="202349" y="13398"/>
                  <a:pt x="187569" y="13398"/>
                </a:cubicBezTo>
                <a:lnTo>
                  <a:pt x="26796" y="13398"/>
                </a:lnTo>
                <a:close/>
                <a:moveTo>
                  <a:pt x="40193" y="40193"/>
                </a:moveTo>
                <a:lnTo>
                  <a:pt x="174171" y="40193"/>
                </a:lnTo>
                <a:cubicBezTo>
                  <a:pt x="181582" y="40193"/>
                  <a:pt x="187569" y="46181"/>
                  <a:pt x="187569" y="53591"/>
                </a:cubicBezTo>
                <a:lnTo>
                  <a:pt x="187569" y="120580"/>
                </a:lnTo>
                <a:cubicBezTo>
                  <a:pt x="187569" y="127991"/>
                  <a:pt x="181582" y="133978"/>
                  <a:pt x="174171" y="133978"/>
                </a:cubicBezTo>
                <a:lnTo>
                  <a:pt x="40193" y="133978"/>
                </a:lnTo>
                <a:cubicBezTo>
                  <a:pt x="32783" y="133978"/>
                  <a:pt x="26796" y="127991"/>
                  <a:pt x="26796" y="120580"/>
                </a:cubicBezTo>
                <a:lnTo>
                  <a:pt x="26796" y="53591"/>
                </a:lnTo>
                <a:cubicBezTo>
                  <a:pt x="26796" y="46181"/>
                  <a:pt x="32783" y="40193"/>
                  <a:pt x="40193" y="40193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9247414" y="4144387"/>
            <a:ext cx="777073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Streamlit</a:t>
            </a:r>
            <a:endParaRPr lang="en-US" sz="1600" dirty="0">
              <a:latin typeface="+mn-ea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8872276" y="4501662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UI表示・ユーザーの入力処理</a:t>
            </a:r>
            <a:endParaRPr lang="en-US" sz="1600" dirty="0">
              <a:latin typeface="+mn-ea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10002157" y="5109029"/>
            <a:ext cx="241160" cy="321547"/>
          </a:xfrm>
          <a:custGeom>
            <a:avLst/>
            <a:gdLst/>
            <a:ahLst/>
            <a:cxnLst/>
            <a:rect l="l" t="t" r="r" b="b"/>
            <a:pathLst>
              <a:path w="241160" h="321547">
                <a:moveTo>
                  <a:pt x="106387" y="315644"/>
                </a:moveTo>
                <a:cubicBezTo>
                  <a:pt x="114237" y="323494"/>
                  <a:pt x="126986" y="323494"/>
                  <a:pt x="134836" y="315644"/>
                </a:cubicBezTo>
                <a:lnTo>
                  <a:pt x="235320" y="215160"/>
                </a:lnTo>
                <a:cubicBezTo>
                  <a:pt x="243170" y="207310"/>
                  <a:pt x="243170" y="194561"/>
                  <a:pt x="235320" y="186711"/>
                </a:cubicBezTo>
                <a:cubicBezTo>
                  <a:pt x="227470" y="178861"/>
                  <a:pt x="214721" y="178861"/>
                  <a:pt x="206870" y="186711"/>
                </a:cubicBezTo>
                <a:lnTo>
                  <a:pt x="140677" y="252904"/>
                </a:lnTo>
                <a:lnTo>
                  <a:pt x="140677" y="20097"/>
                </a:lnTo>
                <a:cubicBezTo>
                  <a:pt x="140677" y="8981"/>
                  <a:pt x="131696" y="0"/>
                  <a:pt x="120580" y="0"/>
                </a:cubicBezTo>
                <a:cubicBezTo>
                  <a:pt x="109464" y="0"/>
                  <a:pt x="100484" y="8981"/>
                  <a:pt x="100484" y="20097"/>
                </a:cubicBezTo>
                <a:lnTo>
                  <a:pt x="100484" y="252904"/>
                </a:lnTo>
                <a:lnTo>
                  <a:pt x="34290" y="186711"/>
                </a:lnTo>
                <a:cubicBezTo>
                  <a:pt x="26440" y="178861"/>
                  <a:pt x="13691" y="178861"/>
                  <a:pt x="5841" y="186711"/>
                </a:cubicBezTo>
                <a:cubicBezTo>
                  <a:pt x="-2010" y="194561"/>
                  <a:pt x="-2010" y="207310"/>
                  <a:pt x="5841" y="215160"/>
                </a:cubicBezTo>
                <a:lnTo>
                  <a:pt x="106324" y="315644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8693638" y="5644941"/>
            <a:ext cx="2858198" cy="928914"/>
          </a:xfrm>
          <a:custGeom>
            <a:avLst/>
            <a:gdLst/>
            <a:ahLst/>
            <a:cxnLst/>
            <a:rect l="l" t="t" r="r" b="b"/>
            <a:pathLst>
              <a:path w="2858198" h="928914">
                <a:moveTo>
                  <a:pt x="71452" y="0"/>
                </a:moveTo>
                <a:lnTo>
                  <a:pt x="2786746" y="0"/>
                </a:lnTo>
                <a:cubicBezTo>
                  <a:pt x="2826208" y="0"/>
                  <a:pt x="2858198" y="31990"/>
                  <a:pt x="2858198" y="71452"/>
                </a:cubicBezTo>
                <a:lnTo>
                  <a:pt x="2858198" y="857462"/>
                </a:lnTo>
                <a:cubicBezTo>
                  <a:pt x="2858198" y="896924"/>
                  <a:pt x="2826208" y="928914"/>
                  <a:pt x="2786746" y="928914"/>
                </a:cubicBezTo>
                <a:lnTo>
                  <a:pt x="71452" y="928914"/>
                </a:lnTo>
                <a:cubicBezTo>
                  <a:pt x="31990" y="928914"/>
                  <a:pt x="0" y="896924"/>
                  <a:pt x="0" y="857462"/>
                </a:cubicBezTo>
                <a:lnTo>
                  <a:pt x="0" y="71452"/>
                </a:lnTo>
                <a:cubicBezTo>
                  <a:pt x="0" y="32017"/>
                  <a:pt x="32017" y="0"/>
                  <a:pt x="7145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8" name="Shape 46"/>
          <p:cNvSpPr/>
          <p:nvPr/>
        </p:nvSpPr>
        <p:spPr>
          <a:xfrm>
            <a:off x="8912469" y="5841442"/>
            <a:ext cx="187569" cy="214365"/>
          </a:xfrm>
          <a:custGeom>
            <a:avLst/>
            <a:gdLst/>
            <a:ahLst/>
            <a:cxnLst/>
            <a:rect l="l" t="t" r="r" b="b"/>
            <a:pathLst>
              <a:path w="187569" h="214365">
                <a:moveTo>
                  <a:pt x="187569" y="86165"/>
                </a:moveTo>
                <a:cubicBezTo>
                  <a:pt x="181373" y="90268"/>
                  <a:pt x="174255" y="93575"/>
                  <a:pt x="166845" y="96213"/>
                </a:cubicBezTo>
                <a:cubicBezTo>
                  <a:pt x="147166" y="103247"/>
                  <a:pt x="121334" y="107182"/>
                  <a:pt x="93785" y="107182"/>
                </a:cubicBezTo>
                <a:cubicBezTo>
                  <a:pt x="66235" y="107182"/>
                  <a:pt x="40361" y="103205"/>
                  <a:pt x="20725" y="96213"/>
                </a:cubicBezTo>
                <a:cubicBezTo>
                  <a:pt x="13356" y="93575"/>
                  <a:pt x="6196" y="90268"/>
                  <a:pt x="0" y="86165"/>
                </a:cubicBezTo>
                <a:lnTo>
                  <a:pt x="0" y="120580"/>
                </a:lnTo>
                <a:cubicBezTo>
                  <a:pt x="0" y="139086"/>
                  <a:pt x="41994" y="154075"/>
                  <a:pt x="93785" y="154075"/>
                </a:cubicBezTo>
                <a:cubicBezTo>
                  <a:pt x="145575" y="154075"/>
                  <a:pt x="187569" y="139086"/>
                  <a:pt x="187569" y="120580"/>
                </a:cubicBezTo>
                <a:lnTo>
                  <a:pt x="187569" y="86165"/>
                </a:lnTo>
                <a:close/>
                <a:moveTo>
                  <a:pt x="187569" y="53591"/>
                </a:moveTo>
                <a:lnTo>
                  <a:pt x="187569" y="33495"/>
                </a:lnTo>
                <a:cubicBezTo>
                  <a:pt x="187569" y="14989"/>
                  <a:pt x="145575" y="0"/>
                  <a:pt x="93785" y="0"/>
                </a:cubicBezTo>
                <a:cubicBezTo>
                  <a:pt x="41994" y="0"/>
                  <a:pt x="0" y="14989"/>
                  <a:pt x="0" y="33495"/>
                </a:cubicBezTo>
                <a:lnTo>
                  <a:pt x="0" y="53591"/>
                </a:lnTo>
                <a:cubicBezTo>
                  <a:pt x="0" y="72097"/>
                  <a:pt x="41994" y="87086"/>
                  <a:pt x="93785" y="87086"/>
                </a:cubicBezTo>
                <a:cubicBezTo>
                  <a:pt x="145575" y="87086"/>
                  <a:pt x="187569" y="72097"/>
                  <a:pt x="187569" y="53591"/>
                </a:cubicBezTo>
                <a:close/>
                <a:moveTo>
                  <a:pt x="166845" y="163202"/>
                </a:moveTo>
                <a:cubicBezTo>
                  <a:pt x="147208" y="170194"/>
                  <a:pt x="121376" y="174171"/>
                  <a:pt x="93785" y="174171"/>
                </a:cubicBezTo>
                <a:cubicBezTo>
                  <a:pt x="66194" y="174171"/>
                  <a:pt x="40361" y="170194"/>
                  <a:pt x="20725" y="163202"/>
                </a:cubicBezTo>
                <a:cubicBezTo>
                  <a:pt x="13356" y="160564"/>
                  <a:pt x="6196" y="157257"/>
                  <a:pt x="0" y="153154"/>
                </a:cubicBezTo>
                <a:lnTo>
                  <a:pt x="0" y="180870"/>
                </a:lnTo>
                <a:cubicBezTo>
                  <a:pt x="0" y="199376"/>
                  <a:pt x="41994" y="214365"/>
                  <a:pt x="93785" y="214365"/>
                </a:cubicBezTo>
                <a:cubicBezTo>
                  <a:pt x="145575" y="214365"/>
                  <a:pt x="187569" y="199376"/>
                  <a:pt x="187569" y="180870"/>
                </a:cubicBezTo>
                <a:lnTo>
                  <a:pt x="187569" y="153154"/>
                </a:lnTo>
                <a:cubicBezTo>
                  <a:pt x="181373" y="157257"/>
                  <a:pt x="174255" y="160564"/>
                  <a:pt x="166845" y="163202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9247414" y="5823578"/>
            <a:ext cx="991437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PostgreSQL</a:t>
            </a:r>
            <a:endParaRPr lang="en-US" sz="1600" dirty="0">
              <a:latin typeface="+mn-ea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8872276" y="6180853"/>
            <a:ext cx="257237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データの永続化・管理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210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APPLICATION STRUCTURE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アプリ構成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19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10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096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5524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01</a:t>
            </a:r>
            <a:endParaRPr lang="en-US" sz="1600" dirty="0">
              <a:latin typeface="+mn-ea"/>
            </a:endParaRPr>
          </a:p>
        </p:txBody>
      </p:sp>
      <p:sp>
        <p:nvSpPr>
          <p:cNvPr id="9" name="Text 7"/>
          <p:cNvSpPr/>
          <p:nvPr/>
        </p:nvSpPr>
        <p:spPr>
          <a:xfrm>
            <a:off x="1257300" y="175260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app.py</a:t>
            </a:r>
            <a:endParaRPr lang="en-US" sz="1600" dirty="0">
              <a:latin typeface="+mn-ea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257300" y="20574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メインアプリケーション</a:t>
            </a:r>
            <a:endParaRPr lang="en-US" sz="1600" dirty="0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096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フロントエンドとUIロジックを担当するコアファイル。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381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76300" y="4076700"/>
            <a:ext cx="2362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地図表示とインタラクティブ機能</a:t>
            </a:r>
            <a:endParaRPr lang="en-US" sz="1600" dirty="0">
              <a:latin typeface="+mn-ea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381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76300" y="4381500"/>
            <a:ext cx="205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ユーザー入力フォームの管理</a:t>
            </a:r>
            <a:endParaRPr lang="en-US" sz="1600" dirty="0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81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76300" y="46863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リアルタイムデータ更新</a:t>
            </a:r>
            <a:endParaRPr lang="en-US" sz="1600" dirty="0">
              <a:latin typeface="+mn-ea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42672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2672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44958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44386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02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143500" y="1752600"/>
            <a:ext cx="1333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db.py</a:t>
            </a:r>
            <a:endParaRPr lang="en-US" sz="1600" dirty="0">
              <a:latin typeface="+mn-ea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143500" y="205740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データベース管理</a:t>
            </a:r>
            <a:endParaRPr lang="en-US" sz="1600" dirty="0">
              <a:latin typeface="+mn-ea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44958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データベース接続とCRUD操作を管理するモジュール。</a:t>
            </a:r>
            <a:endParaRPr lang="en-US" sz="1600" dirty="0">
              <a:latin typeface="+mn-ea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45243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4762500" y="4076700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PostgreSQL接続管理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5243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4762500" y="43815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データの永続化と取得</a:t>
            </a:r>
            <a:endParaRPr lang="en-US" sz="1600" dirty="0">
              <a:latin typeface="+mn-ea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45243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762500" y="46863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エラーハンドリング機能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153400" y="1504950"/>
            <a:ext cx="3657600" cy="3638550"/>
          </a:xfrm>
          <a:custGeom>
            <a:avLst/>
            <a:gdLst/>
            <a:ahLst/>
            <a:cxnLst/>
            <a:rect l="l" t="t" r="r" b="b"/>
            <a:pathLst>
              <a:path w="3657600" h="3638550">
                <a:moveTo>
                  <a:pt x="38100" y="0"/>
                </a:moveTo>
                <a:lnTo>
                  <a:pt x="3619500" y="0"/>
                </a:lnTo>
                <a:cubicBezTo>
                  <a:pt x="3640542" y="0"/>
                  <a:pt x="3657600" y="17058"/>
                  <a:pt x="3657600" y="38100"/>
                </a:cubicBezTo>
                <a:lnTo>
                  <a:pt x="3657600" y="3562359"/>
                </a:lnTo>
                <a:cubicBezTo>
                  <a:pt x="3657600" y="3604438"/>
                  <a:pt x="3623488" y="3638550"/>
                  <a:pt x="3581409" y="3638550"/>
                </a:cubicBezTo>
                <a:lnTo>
                  <a:pt x="76191" y="3638550"/>
                </a:lnTo>
                <a:cubicBezTo>
                  <a:pt x="34112" y="3638550"/>
                  <a:pt x="0" y="3604438"/>
                  <a:pt x="0" y="356235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8575" dist="9525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8153400" y="1504950"/>
            <a:ext cx="3657600" cy="38100"/>
          </a:xfrm>
          <a:custGeom>
            <a:avLst/>
            <a:gdLst/>
            <a:ahLst/>
            <a:cxnLst/>
            <a:rect l="l" t="t" r="r" b="b"/>
            <a:pathLst>
              <a:path w="3657600" h="38100">
                <a:moveTo>
                  <a:pt x="38100" y="0"/>
                </a:moveTo>
                <a:lnTo>
                  <a:pt x="3619500" y="0"/>
                </a:lnTo>
                <a:cubicBezTo>
                  <a:pt x="3640528" y="0"/>
                  <a:pt x="3657600" y="17072"/>
                  <a:pt x="3657600" y="38100"/>
                </a:cubicBezTo>
                <a:lnTo>
                  <a:pt x="365760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83820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8324850" y="17526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Liter" pitchFamily="34" charset="-120"/>
              </a:rPr>
              <a:t>03</a:t>
            </a:r>
            <a:endParaRPr lang="en-US" sz="1600" dirty="0">
              <a:latin typeface="+mn-ea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9029700" y="1752600"/>
            <a:ext cx="1838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requirements.txt</a:t>
            </a:r>
            <a:endParaRPr lang="en-US" sz="1600" dirty="0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029700" y="2057400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A44E"/>
                </a:solidFill>
                <a:latin typeface="+mn-ea"/>
                <a:cs typeface="LXGW Bright" pitchFamily="34" charset="-120"/>
              </a:rPr>
              <a:t>依存管理</a:t>
            </a:r>
            <a:endParaRPr lang="en-US" sz="1600" dirty="0">
              <a:latin typeface="+mn-ea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8382000" y="2438400"/>
            <a:ext cx="3276600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必要なパッケージリストで環境構築を簡素化。</a:t>
            </a:r>
            <a:endParaRPr lang="en-US" sz="1600" dirty="0">
              <a:latin typeface="+mn-ea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8410575" y="4114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8648700" y="40767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全依存パッケージの一覧</a:t>
            </a:r>
            <a:endParaRPr lang="en-US" sz="1600" dirty="0">
              <a:latin typeface="+mn-ea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8410575" y="4419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8648700" y="4381500"/>
            <a:ext cx="1752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バージョン管理の明確化</a:t>
            </a:r>
            <a:endParaRPr lang="en-US" sz="1600" dirty="0">
              <a:latin typeface="+mn-ea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8410575" y="47244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8A9BA8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3" name="Text 41"/>
          <p:cNvSpPr/>
          <p:nvPr/>
        </p:nvSpPr>
        <p:spPr>
          <a:xfrm>
            <a:off x="8648700" y="4686300"/>
            <a:ext cx="144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一発で環境構築可能</a:t>
            </a:r>
            <a:endParaRPr lang="en-US" sz="1600" dirty="0">
              <a:latin typeface="+mn-ea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381000" y="5372100"/>
            <a:ext cx="11430000" cy="1104900"/>
          </a:xfrm>
          <a:custGeom>
            <a:avLst/>
            <a:gdLst/>
            <a:ahLst/>
            <a:cxnLst/>
            <a:rect l="l" t="t" r="r" b="b"/>
            <a:pathLst>
              <a:path w="11430000" h="1104900">
                <a:moveTo>
                  <a:pt x="76205" y="0"/>
                </a:moveTo>
                <a:lnTo>
                  <a:pt x="11353795" y="0"/>
                </a:lnTo>
                <a:cubicBezTo>
                  <a:pt x="11395882" y="0"/>
                  <a:pt x="11430000" y="34118"/>
                  <a:pt x="11430000" y="76205"/>
                </a:cubicBezTo>
                <a:lnTo>
                  <a:pt x="11430000" y="1028695"/>
                </a:lnTo>
                <a:cubicBezTo>
                  <a:pt x="11430000" y="1070782"/>
                  <a:pt x="11395882" y="1104900"/>
                  <a:pt x="113537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614363" y="57531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28588" y="42863"/>
                </a:moveTo>
                <a:cubicBezTo>
                  <a:pt x="128588" y="31008"/>
                  <a:pt x="138165" y="21431"/>
                  <a:pt x="150019" y="21431"/>
                </a:cubicBezTo>
                <a:lnTo>
                  <a:pt x="192881" y="21431"/>
                </a:lnTo>
                <a:cubicBezTo>
                  <a:pt x="204735" y="21431"/>
                  <a:pt x="214313" y="31008"/>
                  <a:pt x="214313" y="42863"/>
                </a:cubicBezTo>
                <a:lnTo>
                  <a:pt x="214313" y="85725"/>
                </a:lnTo>
                <a:cubicBezTo>
                  <a:pt x="214313" y="97579"/>
                  <a:pt x="204735" y="107156"/>
                  <a:pt x="192881" y="107156"/>
                </a:cubicBezTo>
                <a:lnTo>
                  <a:pt x="187523" y="107156"/>
                </a:lnTo>
                <a:lnTo>
                  <a:pt x="187523" y="150019"/>
                </a:lnTo>
                <a:lnTo>
                  <a:pt x="267891" y="150019"/>
                </a:lnTo>
                <a:cubicBezTo>
                  <a:pt x="294546" y="150019"/>
                  <a:pt x="316111" y="171584"/>
                  <a:pt x="316111" y="198239"/>
                </a:cubicBezTo>
                <a:lnTo>
                  <a:pt x="316111" y="235744"/>
                </a:lnTo>
                <a:lnTo>
                  <a:pt x="321469" y="235744"/>
                </a:lnTo>
                <a:cubicBezTo>
                  <a:pt x="333323" y="235744"/>
                  <a:pt x="342900" y="245321"/>
                  <a:pt x="342900" y="257175"/>
                </a:cubicBezTo>
                <a:lnTo>
                  <a:pt x="342900" y="300038"/>
                </a:lnTo>
                <a:cubicBezTo>
                  <a:pt x="342900" y="311892"/>
                  <a:pt x="333323" y="321469"/>
                  <a:pt x="321469" y="321469"/>
                </a:cubicBezTo>
                <a:lnTo>
                  <a:pt x="278606" y="321469"/>
                </a:lnTo>
                <a:cubicBezTo>
                  <a:pt x="266752" y="321469"/>
                  <a:pt x="257175" y="311892"/>
                  <a:pt x="257175" y="300038"/>
                </a:cubicBezTo>
                <a:lnTo>
                  <a:pt x="257175" y="257175"/>
                </a:lnTo>
                <a:cubicBezTo>
                  <a:pt x="257175" y="245321"/>
                  <a:pt x="266752" y="235744"/>
                  <a:pt x="278606" y="235744"/>
                </a:cubicBezTo>
                <a:lnTo>
                  <a:pt x="283964" y="235744"/>
                </a:lnTo>
                <a:lnTo>
                  <a:pt x="283964" y="198239"/>
                </a:lnTo>
                <a:cubicBezTo>
                  <a:pt x="283964" y="189332"/>
                  <a:pt x="276798" y="182166"/>
                  <a:pt x="267891" y="182166"/>
                </a:cubicBezTo>
                <a:lnTo>
                  <a:pt x="187523" y="182166"/>
                </a:lnTo>
                <a:lnTo>
                  <a:pt x="187523" y="235744"/>
                </a:lnTo>
                <a:lnTo>
                  <a:pt x="192881" y="235744"/>
                </a:lnTo>
                <a:cubicBezTo>
                  <a:pt x="204735" y="235744"/>
                  <a:pt x="214313" y="245321"/>
                  <a:pt x="214313" y="257175"/>
                </a:cubicBezTo>
                <a:lnTo>
                  <a:pt x="214313" y="300038"/>
                </a:lnTo>
                <a:cubicBezTo>
                  <a:pt x="214313" y="311892"/>
                  <a:pt x="204735" y="321469"/>
                  <a:pt x="192881" y="321469"/>
                </a:cubicBezTo>
                <a:lnTo>
                  <a:pt x="150019" y="321469"/>
                </a:lnTo>
                <a:cubicBezTo>
                  <a:pt x="138165" y="321469"/>
                  <a:pt x="128588" y="311892"/>
                  <a:pt x="128588" y="300038"/>
                </a:cubicBezTo>
                <a:lnTo>
                  <a:pt x="128588" y="257175"/>
                </a:lnTo>
                <a:cubicBezTo>
                  <a:pt x="128588" y="245321"/>
                  <a:pt x="138165" y="235744"/>
                  <a:pt x="150019" y="235744"/>
                </a:cubicBezTo>
                <a:lnTo>
                  <a:pt x="155377" y="235744"/>
                </a:lnTo>
                <a:lnTo>
                  <a:pt x="155377" y="182166"/>
                </a:lnTo>
                <a:lnTo>
                  <a:pt x="75009" y="182166"/>
                </a:lnTo>
                <a:cubicBezTo>
                  <a:pt x="66102" y="182166"/>
                  <a:pt x="58936" y="189332"/>
                  <a:pt x="58936" y="198239"/>
                </a:cubicBezTo>
                <a:lnTo>
                  <a:pt x="58936" y="235744"/>
                </a:lnTo>
                <a:lnTo>
                  <a:pt x="64294" y="235744"/>
                </a:lnTo>
                <a:cubicBezTo>
                  <a:pt x="76148" y="235744"/>
                  <a:pt x="85725" y="245321"/>
                  <a:pt x="85725" y="257175"/>
                </a:cubicBezTo>
                <a:lnTo>
                  <a:pt x="85725" y="300038"/>
                </a:lnTo>
                <a:cubicBezTo>
                  <a:pt x="85725" y="311892"/>
                  <a:pt x="76148" y="321469"/>
                  <a:pt x="64294" y="321469"/>
                </a:cubicBezTo>
                <a:lnTo>
                  <a:pt x="21431" y="321469"/>
                </a:lnTo>
                <a:cubicBezTo>
                  <a:pt x="9577" y="321469"/>
                  <a:pt x="0" y="311892"/>
                  <a:pt x="0" y="300038"/>
                </a:cubicBezTo>
                <a:lnTo>
                  <a:pt x="0" y="257175"/>
                </a:lnTo>
                <a:cubicBezTo>
                  <a:pt x="0" y="245321"/>
                  <a:pt x="9577" y="235744"/>
                  <a:pt x="21431" y="235744"/>
                </a:cubicBezTo>
                <a:lnTo>
                  <a:pt x="26789" y="235744"/>
                </a:lnTo>
                <a:lnTo>
                  <a:pt x="26789" y="198239"/>
                </a:lnTo>
                <a:cubicBezTo>
                  <a:pt x="26789" y="171584"/>
                  <a:pt x="48354" y="150019"/>
                  <a:pt x="75009" y="150019"/>
                </a:cubicBezTo>
                <a:lnTo>
                  <a:pt x="155377" y="150019"/>
                </a:lnTo>
                <a:lnTo>
                  <a:pt x="155377" y="107156"/>
                </a:lnTo>
                <a:lnTo>
                  <a:pt x="150019" y="107156"/>
                </a:lnTo>
                <a:cubicBezTo>
                  <a:pt x="138165" y="107156"/>
                  <a:pt x="128588" y="97579"/>
                  <a:pt x="128588" y="85725"/>
                </a:cubicBezTo>
                <a:lnTo>
                  <a:pt x="128588" y="42863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1152525" y="5619750"/>
            <a:ext cx="422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シンプルで保守性の高いアーキテクチャ</a:t>
            </a:r>
            <a:endParaRPr lang="en-US" sz="1600" dirty="0">
              <a:latin typeface="+mn-ea"/>
            </a:endParaRPr>
          </a:p>
        </p:txBody>
      </p:sp>
      <p:sp>
        <p:nvSpPr>
          <p:cNvPr id="47" name="Text 45"/>
          <p:cNvSpPr/>
          <p:nvPr/>
        </p:nvSpPr>
        <p:spPr>
          <a:xfrm>
            <a:off x="1152525" y="5962650"/>
            <a:ext cx="4200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3つのコアファイルで構成され、責任の分離が明確</a:t>
            </a:r>
            <a:endParaRPr lang="en-US" sz="1600" dirty="0">
              <a:latin typeface="+mn-ea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10591800" y="5562600"/>
            <a:ext cx="1143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3</a:t>
            </a:r>
            <a:endParaRPr lang="en-US" sz="1600" dirty="0">
              <a:latin typeface="+mn-ea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10668000" y="605790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+mn-ea"/>
                <a:cs typeface="LXGW Bright" pitchFamily="34" charset="-120"/>
              </a:rPr>
              <a:t>コアファイル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4486" y="334486"/>
            <a:ext cx="11581564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b="1" kern="0" spc="184" dirty="0">
                <a:solidFill>
                  <a:srgbClr val="8A9BA8"/>
                </a:solidFill>
                <a:latin typeface="+mn-ea"/>
                <a:cs typeface="LXGW Bright" pitchFamily="34" charset="-120"/>
              </a:rPr>
              <a:t>DATABASE STRUCTURE</a:t>
            </a:r>
            <a:endParaRPr lang="en-US" sz="1600" dirty="0">
              <a:latin typeface="+mn-ea"/>
            </a:endParaRPr>
          </a:p>
        </p:txBody>
      </p:sp>
      <p:sp>
        <p:nvSpPr>
          <p:cNvPr id="3" name="Text 1"/>
          <p:cNvSpPr/>
          <p:nvPr/>
        </p:nvSpPr>
        <p:spPr>
          <a:xfrm>
            <a:off x="334486" y="568626"/>
            <a:ext cx="11723720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60" b="1" dirty="0">
                <a:solidFill>
                  <a:srgbClr val="3A506B"/>
                </a:solidFill>
                <a:latin typeface="+mn-ea"/>
                <a:cs typeface="Alimama ShuHeiTi" pitchFamily="34" charset="-120"/>
              </a:rPr>
              <a:t>データベース構成</a:t>
            </a:r>
            <a:endParaRPr lang="en-US" sz="1600" dirty="0">
              <a:latin typeface="+mn-ea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34486" y="1070354"/>
            <a:ext cx="668971" cy="33449"/>
          </a:xfrm>
          <a:custGeom>
            <a:avLst/>
            <a:gdLst/>
            <a:ahLst/>
            <a:cxnLst/>
            <a:rect l="l" t="t" r="r" b="b"/>
            <a:pathLst>
              <a:path w="668971" h="33449">
                <a:moveTo>
                  <a:pt x="0" y="0"/>
                </a:moveTo>
                <a:lnTo>
                  <a:pt x="668971" y="0"/>
                </a:lnTo>
                <a:lnTo>
                  <a:pt x="668971" y="33449"/>
                </a:lnTo>
                <a:lnTo>
                  <a:pt x="0" y="33449"/>
                </a:lnTo>
                <a:lnTo>
                  <a:pt x="0" y="0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34486" y="1304494"/>
            <a:ext cx="8111276" cy="6171259"/>
          </a:xfrm>
          <a:custGeom>
            <a:avLst/>
            <a:gdLst/>
            <a:ahLst/>
            <a:cxnLst/>
            <a:rect l="l" t="t" r="r" b="b"/>
            <a:pathLst>
              <a:path w="8111276" h="6171259">
                <a:moveTo>
                  <a:pt x="66896" y="0"/>
                </a:moveTo>
                <a:lnTo>
                  <a:pt x="8044379" y="0"/>
                </a:lnTo>
                <a:cubicBezTo>
                  <a:pt x="8081325" y="0"/>
                  <a:pt x="8111276" y="29951"/>
                  <a:pt x="8111276" y="66896"/>
                </a:cubicBezTo>
                <a:lnTo>
                  <a:pt x="8111276" y="6104363"/>
                </a:lnTo>
                <a:cubicBezTo>
                  <a:pt x="8111276" y="6141309"/>
                  <a:pt x="8081325" y="6171259"/>
                  <a:pt x="8044379" y="6171259"/>
                </a:cubicBezTo>
                <a:lnTo>
                  <a:pt x="66896" y="6171259"/>
                </a:lnTo>
                <a:cubicBezTo>
                  <a:pt x="29951" y="6171259"/>
                  <a:pt x="0" y="6141309"/>
                  <a:pt x="0" y="6104363"/>
                </a:cubicBezTo>
                <a:lnTo>
                  <a:pt x="0" y="66896"/>
                </a:lnTo>
                <a:cubicBezTo>
                  <a:pt x="0" y="29951"/>
                  <a:pt x="29951" y="0"/>
                  <a:pt x="668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  <a:effectLst>
            <a:outerShdw blurRad="125432" dist="83621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77333" y="1655704"/>
            <a:ext cx="351210" cy="401383"/>
          </a:xfrm>
          <a:custGeom>
            <a:avLst/>
            <a:gdLst/>
            <a:ahLst/>
            <a:cxnLst/>
            <a:rect l="l" t="t" r="r" b="b"/>
            <a:pathLst>
              <a:path w="351210" h="401383">
                <a:moveTo>
                  <a:pt x="200691" y="125432"/>
                </a:moveTo>
                <a:lnTo>
                  <a:pt x="200691" y="200691"/>
                </a:lnTo>
                <a:lnTo>
                  <a:pt x="301037" y="200691"/>
                </a:lnTo>
                <a:lnTo>
                  <a:pt x="301037" y="125432"/>
                </a:lnTo>
                <a:lnTo>
                  <a:pt x="200691" y="125432"/>
                </a:lnTo>
                <a:close/>
                <a:moveTo>
                  <a:pt x="150519" y="125432"/>
                </a:moveTo>
                <a:lnTo>
                  <a:pt x="50173" y="125432"/>
                </a:lnTo>
                <a:lnTo>
                  <a:pt x="50173" y="200691"/>
                </a:lnTo>
                <a:lnTo>
                  <a:pt x="150519" y="200691"/>
                </a:lnTo>
                <a:lnTo>
                  <a:pt x="150519" y="125432"/>
                </a:lnTo>
                <a:close/>
                <a:moveTo>
                  <a:pt x="0" y="250864"/>
                </a:moveTo>
                <a:lnTo>
                  <a:pt x="0" y="75259"/>
                </a:lnTo>
                <a:cubicBezTo>
                  <a:pt x="0" y="47586"/>
                  <a:pt x="22499" y="25086"/>
                  <a:pt x="50173" y="25086"/>
                </a:cubicBezTo>
                <a:lnTo>
                  <a:pt x="301037" y="25086"/>
                </a:lnTo>
                <a:cubicBezTo>
                  <a:pt x="328710" y="25086"/>
                  <a:pt x="351210" y="47586"/>
                  <a:pt x="351210" y="75259"/>
                </a:cubicBezTo>
                <a:lnTo>
                  <a:pt x="351210" y="326123"/>
                </a:lnTo>
                <a:cubicBezTo>
                  <a:pt x="351210" y="353797"/>
                  <a:pt x="328710" y="376296"/>
                  <a:pt x="301037" y="376296"/>
                </a:cubicBezTo>
                <a:lnTo>
                  <a:pt x="50173" y="376296"/>
                </a:lnTo>
                <a:cubicBezTo>
                  <a:pt x="22499" y="376296"/>
                  <a:pt x="0" y="353797"/>
                  <a:pt x="0" y="326123"/>
                </a:cubicBezTo>
                <a:lnTo>
                  <a:pt x="0" y="250864"/>
                </a:lnTo>
                <a:close/>
                <a:moveTo>
                  <a:pt x="301037" y="250864"/>
                </a:moveTo>
                <a:lnTo>
                  <a:pt x="200691" y="250864"/>
                </a:lnTo>
                <a:lnTo>
                  <a:pt x="200691" y="326123"/>
                </a:lnTo>
                <a:lnTo>
                  <a:pt x="301037" y="326123"/>
                </a:lnTo>
                <a:lnTo>
                  <a:pt x="301037" y="250864"/>
                </a:lnTo>
                <a:close/>
                <a:moveTo>
                  <a:pt x="150519" y="326123"/>
                </a:moveTo>
                <a:lnTo>
                  <a:pt x="150519" y="250864"/>
                </a:lnTo>
                <a:lnTo>
                  <a:pt x="50173" y="250864"/>
                </a:lnTo>
                <a:lnTo>
                  <a:pt x="50173" y="326123"/>
                </a:lnTo>
                <a:lnTo>
                  <a:pt x="150519" y="326123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7" name="Text 5"/>
          <p:cNvSpPr/>
          <p:nvPr/>
        </p:nvSpPr>
        <p:spPr>
          <a:xfrm>
            <a:off x="1237597" y="1572082"/>
            <a:ext cx="1839671" cy="3344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70" b="1" dirty="0">
                <a:solidFill>
                  <a:srgbClr val="FFFFFF"/>
                </a:solidFill>
                <a:latin typeface="+mn-ea"/>
                <a:cs typeface="MiSans" pitchFamily="34" charset="-120"/>
              </a:rPr>
              <a:t>found_items</a:t>
            </a:r>
            <a:endParaRPr lang="en-US" sz="1600" dirty="0">
              <a:latin typeface="+mn-ea"/>
            </a:endParaRPr>
          </a:p>
        </p:txBody>
      </p:sp>
      <p:sp>
        <p:nvSpPr>
          <p:cNvPr id="8" name="Text 6"/>
          <p:cNvSpPr/>
          <p:nvPr/>
        </p:nvSpPr>
        <p:spPr>
          <a:xfrm>
            <a:off x="1237597" y="1906568"/>
            <a:ext cx="1772774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落とし物管理テーブル</a:t>
            </a:r>
            <a:endParaRPr lang="en-US" sz="1600" dirty="0">
              <a:latin typeface="+mn-ea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2074" y="2408296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94403" y="2592263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18815" y="100346"/>
                </a:moveTo>
                <a:cubicBezTo>
                  <a:pt x="18815" y="55308"/>
                  <a:pt x="55308" y="18815"/>
                  <a:pt x="100346" y="18815"/>
                </a:cubicBezTo>
                <a:cubicBezTo>
                  <a:pt x="125079" y="18815"/>
                  <a:pt x="147226" y="29829"/>
                  <a:pt x="162199" y="47233"/>
                </a:cubicBezTo>
                <a:cubicBezTo>
                  <a:pt x="165570" y="51192"/>
                  <a:pt x="171528" y="51623"/>
                  <a:pt x="175448" y="48252"/>
                </a:cubicBezTo>
                <a:cubicBezTo>
                  <a:pt x="179368" y="44881"/>
                  <a:pt x="179838" y="38923"/>
                  <a:pt x="176467" y="35003"/>
                </a:cubicBezTo>
                <a:cubicBezTo>
                  <a:pt x="158084" y="13562"/>
                  <a:pt x="130802" y="0"/>
                  <a:pt x="100346" y="0"/>
                </a:cubicBezTo>
                <a:cubicBezTo>
                  <a:pt x="44920" y="0"/>
                  <a:pt x="0" y="44920"/>
                  <a:pt x="0" y="100346"/>
                </a:cubicBezTo>
                <a:lnTo>
                  <a:pt x="0" y="116025"/>
                </a:lnTo>
                <a:cubicBezTo>
                  <a:pt x="0" y="121238"/>
                  <a:pt x="4194" y="125432"/>
                  <a:pt x="9407" y="125432"/>
                </a:cubicBezTo>
                <a:cubicBezTo>
                  <a:pt x="14621" y="125432"/>
                  <a:pt x="18815" y="121238"/>
                  <a:pt x="18815" y="116025"/>
                </a:cubicBezTo>
                <a:lnTo>
                  <a:pt x="18815" y="100346"/>
                </a:lnTo>
                <a:close/>
                <a:moveTo>
                  <a:pt x="198535" y="79610"/>
                </a:moveTo>
                <a:cubicBezTo>
                  <a:pt x="197477" y="74515"/>
                  <a:pt x="192460" y="71261"/>
                  <a:pt x="187403" y="72359"/>
                </a:cubicBezTo>
                <a:cubicBezTo>
                  <a:pt x="182347" y="73456"/>
                  <a:pt x="179054" y="78434"/>
                  <a:pt x="180152" y="83491"/>
                </a:cubicBezTo>
                <a:cubicBezTo>
                  <a:pt x="181289" y="88939"/>
                  <a:pt x="181916" y="94584"/>
                  <a:pt x="181916" y="100385"/>
                </a:cubicBezTo>
                <a:lnTo>
                  <a:pt x="181916" y="116064"/>
                </a:lnTo>
                <a:cubicBezTo>
                  <a:pt x="181916" y="121277"/>
                  <a:pt x="186110" y="125471"/>
                  <a:pt x="191323" y="125471"/>
                </a:cubicBezTo>
                <a:cubicBezTo>
                  <a:pt x="196536" y="125471"/>
                  <a:pt x="200731" y="121277"/>
                  <a:pt x="200731" y="116064"/>
                </a:cubicBezTo>
                <a:lnTo>
                  <a:pt x="200731" y="100385"/>
                </a:lnTo>
                <a:cubicBezTo>
                  <a:pt x="200731" y="93290"/>
                  <a:pt x="199986" y="86352"/>
                  <a:pt x="198575" y="79649"/>
                </a:cubicBezTo>
                <a:close/>
                <a:moveTo>
                  <a:pt x="100346" y="31358"/>
                </a:moveTo>
                <a:cubicBezTo>
                  <a:pt x="92898" y="31358"/>
                  <a:pt x="85686" y="32534"/>
                  <a:pt x="78983" y="34729"/>
                </a:cubicBezTo>
                <a:cubicBezTo>
                  <a:pt x="73025" y="36689"/>
                  <a:pt x="71653" y="44019"/>
                  <a:pt x="75730" y="48801"/>
                </a:cubicBezTo>
                <a:cubicBezTo>
                  <a:pt x="78513" y="52054"/>
                  <a:pt x="83099" y="53034"/>
                  <a:pt x="87254" y="51898"/>
                </a:cubicBezTo>
                <a:cubicBezTo>
                  <a:pt x="91409" y="50761"/>
                  <a:pt x="95799" y="50173"/>
                  <a:pt x="100346" y="50173"/>
                </a:cubicBezTo>
                <a:cubicBezTo>
                  <a:pt x="128058" y="50173"/>
                  <a:pt x="150519" y="72633"/>
                  <a:pt x="150519" y="100346"/>
                </a:cubicBezTo>
                <a:lnTo>
                  <a:pt x="150519" y="110106"/>
                </a:lnTo>
                <a:cubicBezTo>
                  <a:pt x="150519" y="119984"/>
                  <a:pt x="149931" y="129822"/>
                  <a:pt x="148794" y="139622"/>
                </a:cubicBezTo>
                <a:cubicBezTo>
                  <a:pt x="148127" y="145344"/>
                  <a:pt x="152478" y="150519"/>
                  <a:pt x="158280" y="150519"/>
                </a:cubicBezTo>
                <a:cubicBezTo>
                  <a:pt x="162905" y="150519"/>
                  <a:pt x="166864" y="147148"/>
                  <a:pt x="167413" y="142561"/>
                </a:cubicBezTo>
                <a:cubicBezTo>
                  <a:pt x="168706" y="131821"/>
                  <a:pt x="169373" y="121003"/>
                  <a:pt x="169373" y="110145"/>
                </a:cubicBezTo>
                <a:lnTo>
                  <a:pt x="169373" y="100385"/>
                </a:lnTo>
                <a:cubicBezTo>
                  <a:pt x="169373" y="62285"/>
                  <a:pt x="138485" y="31397"/>
                  <a:pt x="100385" y="31397"/>
                </a:cubicBezTo>
                <a:close/>
                <a:moveTo>
                  <a:pt x="59071" y="58287"/>
                </a:moveTo>
                <a:cubicBezTo>
                  <a:pt x="55504" y="54132"/>
                  <a:pt x="49154" y="53818"/>
                  <a:pt x="45783" y="58130"/>
                </a:cubicBezTo>
                <a:cubicBezTo>
                  <a:pt x="36728" y="69811"/>
                  <a:pt x="31358" y="84431"/>
                  <a:pt x="31358" y="100346"/>
                </a:cubicBezTo>
                <a:lnTo>
                  <a:pt x="31358" y="110106"/>
                </a:lnTo>
                <a:cubicBezTo>
                  <a:pt x="31358" y="119592"/>
                  <a:pt x="30339" y="129077"/>
                  <a:pt x="28301" y="138289"/>
                </a:cubicBezTo>
                <a:cubicBezTo>
                  <a:pt x="26968" y="144404"/>
                  <a:pt x="31397" y="150479"/>
                  <a:pt x="37669" y="150479"/>
                </a:cubicBezTo>
                <a:cubicBezTo>
                  <a:pt x="41785" y="150479"/>
                  <a:pt x="45469" y="147735"/>
                  <a:pt x="46371" y="143698"/>
                </a:cubicBezTo>
                <a:cubicBezTo>
                  <a:pt x="48879" y="132684"/>
                  <a:pt x="50173" y="121434"/>
                  <a:pt x="50173" y="110067"/>
                </a:cubicBezTo>
                <a:lnTo>
                  <a:pt x="50173" y="100306"/>
                </a:lnTo>
                <a:cubicBezTo>
                  <a:pt x="50173" y="89645"/>
                  <a:pt x="53505" y="79767"/>
                  <a:pt x="59149" y="71653"/>
                </a:cubicBezTo>
                <a:cubicBezTo>
                  <a:pt x="61971" y="67577"/>
                  <a:pt x="62285" y="62010"/>
                  <a:pt x="59071" y="58248"/>
                </a:cubicBezTo>
                <a:close/>
                <a:moveTo>
                  <a:pt x="100346" y="62716"/>
                </a:moveTo>
                <a:cubicBezTo>
                  <a:pt x="79571" y="62716"/>
                  <a:pt x="62716" y="79571"/>
                  <a:pt x="62716" y="100346"/>
                </a:cubicBezTo>
                <a:lnTo>
                  <a:pt x="62716" y="110106"/>
                </a:lnTo>
                <a:cubicBezTo>
                  <a:pt x="62716" y="124178"/>
                  <a:pt x="60913" y="138132"/>
                  <a:pt x="57307" y="151694"/>
                </a:cubicBezTo>
                <a:cubicBezTo>
                  <a:pt x="55817" y="157300"/>
                  <a:pt x="59933" y="163062"/>
                  <a:pt x="65734" y="163062"/>
                </a:cubicBezTo>
                <a:cubicBezTo>
                  <a:pt x="69458" y="163062"/>
                  <a:pt x="72751" y="160631"/>
                  <a:pt x="73731" y="157025"/>
                </a:cubicBezTo>
                <a:cubicBezTo>
                  <a:pt x="77846" y="141738"/>
                  <a:pt x="79963" y="125981"/>
                  <a:pt x="79963" y="110106"/>
                </a:cubicBezTo>
                <a:lnTo>
                  <a:pt x="79963" y="100346"/>
                </a:lnTo>
                <a:cubicBezTo>
                  <a:pt x="79963" y="89096"/>
                  <a:pt x="89096" y="79963"/>
                  <a:pt x="100346" y="79963"/>
                </a:cubicBezTo>
                <a:cubicBezTo>
                  <a:pt x="111595" y="79963"/>
                  <a:pt x="120728" y="89096"/>
                  <a:pt x="120728" y="100346"/>
                </a:cubicBezTo>
                <a:lnTo>
                  <a:pt x="120728" y="110106"/>
                </a:lnTo>
                <a:cubicBezTo>
                  <a:pt x="120728" y="124335"/>
                  <a:pt x="119356" y="138485"/>
                  <a:pt x="116652" y="152400"/>
                </a:cubicBezTo>
                <a:cubicBezTo>
                  <a:pt x="115594" y="157848"/>
                  <a:pt x="119670" y="163062"/>
                  <a:pt x="125197" y="163062"/>
                </a:cubicBezTo>
                <a:cubicBezTo>
                  <a:pt x="129195" y="163062"/>
                  <a:pt x="132644" y="160318"/>
                  <a:pt x="133428" y="156398"/>
                </a:cubicBezTo>
                <a:cubicBezTo>
                  <a:pt x="136447" y="141190"/>
                  <a:pt x="137975" y="125706"/>
                  <a:pt x="137975" y="110106"/>
                </a:cubicBezTo>
                <a:lnTo>
                  <a:pt x="137975" y="100346"/>
                </a:lnTo>
                <a:cubicBezTo>
                  <a:pt x="137975" y="79571"/>
                  <a:pt x="121120" y="62716"/>
                  <a:pt x="100346" y="62716"/>
                </a:cubicBezTo>
                <a:close/>
                <a:moveTo>
                  <a:pt x="109753" y="100346"/>
                </a:moveTo>
                <a:cubicBezTo>
                  <a:pt x="109753" y="95132"/>
                  <a:pt x="105559" y="90938"/>
                  <a:pt x="100346" y="90938"/>
                </a:cubicBezTo>
                <a:cubicBezTo>
                  <a:pt x="95132" y="90938"/>
                  <a:pt x="90938" y="95132"/>
                  <a:pt x="90938" y="100346"/>
                </a:cubicBezTo>
                <a:lnTo>
                  <a:pt x="90938" y="110106"/>
                </a:lnTo>
                <a:cubicBezTo>
                  <a:pt x="90938" y="133585"/>
                  <a:pt x="86627" y="156869"/>
                  <a:pt x="78199" y="178780"/>
                </a:cubicBezTo>
                <a:lnTo>
                  <a:pt x="75886" y="184777"/>
                </a:lnTo>
                <a:cubicBezTo>
                  <a:pt x="74005" y="189638"/>
                  <a:pt x="76435" y="195086"/>
                  <a:pt x="81296" y="196928"/>
                </a:cubicBezTo>
                <a:cubicBezTo>
                  <a:pt x="86156" y="198771"/>
                  <a:pt x="91605" y="196380"/>
                  <a:pt x="93447" y="191519"/>
                </a:cubicBezTo>
                <a:lnTo>
                  <a:pt x="95760" y="185522"/>
                </a:lnTo>
                <a:cubicBezTo>
                  <a:pt x="105010" y="161455"/>
                  <a:pt x="109753" y="135898"/>
                  <a:pt x="109753" y="110106"/>
                </a:cubicBezTo>
                <a:lnTo>
                  <a:pt x="109753" y="100346"/>
                </a:ln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20527" y="2575539"/>
            <a:ext cx="217416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id</a:t>
            </a:r>
            <a:endParaRPr lang="en-US" sz="1600" dirty="0">
              <a:latin typeface="+mn-ea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042098" y="2575539"/>
            <a:ext cx="970008" cy="234140"/>
          </a:xfrm>
          <a:custGeom>
            <a:avLst/>
            <a:gdLst/>
            <a:ahLst/>
            <a:cxnLst/>
            <a:rect l="l" t="t" r="r" b="b"/>
            <a:pathLst>
              <a:path w="970008" h="234140">
                <a:moveTo>
                  <a:pt x="117070" y="0"/>
                </a:moveTo>
                <a:lnTo>
                  <a:pt x="852938" y="0"/>
                </a:lnTo>
                <a:cubicBezTo>
                  <a:pt x="917594" y="0"/>
                  <a:pt x="970008" y="52414"/>
                  <a:pt x="970008" y="117070"/>
                </a:cubicBezTo>
                <a:lnTo>
                  <a:pt x="970008" y="117070"/>
                </a:lnTo>
                <a:cubicBezTo>
                  <a:pt x="970008" y="181726"/>
                  <a:pt x="917594" y="234140"/>
                  <a:pt x="852938" y="234140"/>
                </a:cubicBezTo>
                <a:lnTo>
                  <a:pt x="117070" y="234140"/>
                </a:lnTo>
                <a:cubicBezTo>
                  <a:pt x="52457" y="234140"/>
                  <a:pt x="0" y="181683"/>
                  <a:pt x="0" y="117070"/>
                </a:cubicBezTo>
                <a:lnTo>
                  <a:pt x="0" y="117070"/>
                </a:lnTo>
                <a:cubicBezTo>
                  <a:pt x="0" y="52457"/>
                  <a:pt x="52457" y="0"/>
                  <a:pt x="117070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042098" y="2575539"/>
            <a:ext cx="1028543" cy="234140"/>
          </a:xfrm>
          <a:prstGeom prst="rect">
            <a:avLst/>
          </a:prstGeom>
          <a:noFill/>
          <a:ln/>
        </p:spPr>
        <p:txBody>
          <a:bodyPr wrap="square" lIns="100346" tIns="33449" rIns="100346" bIns="33449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PRIMARY KEY</a:t>
            </a:r>
            <a:endParaRPr lang="en-US" sz="1600" dirty="0">
              <a:latin typeface="+mn-ea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69317" y="2876576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一意の識別子、自動採番</a:t>
            </a:r>
            <a:endParaRPr lang="en-US" sz="1600" dirty="0">
              <a:latin typeface="+mn-ea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602074" y="3378305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94403" y="3562272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12739" y="37630"/>
                </a:moveTo>
                <a:lnTo>
                  <a:pt x="12739" y="96230"/>
                </a:lnTo>
                <a:cubicBezTo>
                  <a:pt x="12739" y="102894"/>
                  <a:pt x="15365" y="109283"/>
                  <a:pt x="20069" y="113986"/>
                </a:cubicBezTo>
                <a:lnTo>
                  <a:pt x="95328" y="189246"/>
                </a:lnTo>
                <a:cubicBezTo>
                  <a:pt x="105128" y="199045"/>
                  <a:pt x="121003" y="199045"/>
                  <a:pt x="130802" y="189246"/>
                </a:cubicBezTo>
                <a:lnTo>
                  <a:pt x="189402" y="130645"/>
                </a:lnTo>
                <a:cubicBezTo>
                  <a:pt x="199202" y="120846"/>
                  <a:pt x="199202" y="104971"/>
                  <a:pt x="189402" y="95172"/>
                </a:cubicBezTo>
                <a:lnTo>
                  <a:pt x="114143" y="19912"/>
                </a:lnTo>
                <a:cubicBezTo>
                  <a:pt x="109440" y="15169"/>
                  <a:pt x="103090" y="12543"/>
                  <a:pt x="96426" y="12543"/>
                </a:cubicBezTo>
                <a:lnTo>
                  <a:pt x="37826" y="12543"/>
                </a:lnTo>
                <a:cubicBezTo>
                  <a:pt x="23989" y="12543"/>
                  <a:pt x="12739" y="23793"/>
                  <a:pt x="12739" y="37630"/>
                </a:cubicBezTo>
                <a:close/>
                <a:moveTo>
                  <a:pt x="56640" y="43901"/>
                </a:moveTo>
                <a:cubicBezTo>
                  <a:pt x="63563" y="43901"/>
                  <a:pt x="69184" y="49522"/>
                  <a:pt x="69184" y="56444"/>
                </a:cubicBezTo>
                <a:cubicBezTo>
                  <a:pt x="69184" y="63367"/>
                  <a:pt x="63563" y="68988"/>
                  <a:pt x="56640" y="68988"/>
                </a:cubicBezTo>
                <a:cubicBezTo>
                  <a:pt x="49718" y="68988"/>
                  <a:pt x="44097" y="63367"/>
                  <a:pt x="44097" y="56444"/>
                </a:cubicBezTo>
                <a:cubicBezTo>
                  <a:pt x="44097" y="49522"/>
                  <a:pt x="49718" y="43901"/>
                  <a:pt x="56640" y="4390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120527" y="3545547"/>
            <a:ext cx="367934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title</a:t>
            </a:r>
            <a:endParaRPr lang="en-US" sz="1600" dirty="0">
              <a:latin typeface="+mn-ea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69317" y="3846584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落とし物の名称、簡潔な説明</a:t>
            </a:r>
            <a:endParaRPr lang="en-US" sz="1600" dirty="0">
              <a:latin typeface="+mn-ea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02074" y="4348313"/>
            <a:ext cx="7576099" cy="836214"/>
          </a:xfrm>
          <a:custGeom>
            <a:avLst/>
            <a:gdLst/>
            <a:ahLst/>
            <a:cxnLst/>
            <a:rect l="l" t="t" r="r" b="b"/>
            <a:pathLst>
              <a:path w="7576099" h="836214">
                <a:moveTo>
                  <a:pt x="66897" y="0"/>
                </a:moveTo>
                <a:lnTo>
                  <a:pt x="7509202" y="0"/>
                </a:lnTo>
                <a:cubicBezTo>
                  <a:pt x="7546148" y="0"/>
                  <a:pt x="7576099" y="29951"/>
                  <a:pt x="7576099" y="66897"/>
                </a:cubicBezTo>
                <a:lnTo>
                  <a:pt x="7576099" y="769317"/>
                </a:lnTo>
                <a:cubicBezTo>
                  <a:pt x="7576099" y="806263"/>
                  <a:pt x="7546148" y="836214"/>
                  <a:pt x="7509202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806947" y="4532280"/>
            <a:ext cx="175605" cy="200691"/>
          </a:xfrm>
          <a:custGeom>
            <a:avLst/>
            <a:gdLst/>
            <a:ahLst/>
            <a:cxnLst/>
            <a:rect l="l" t="t" r="r" b="b"/>
            <a:pathLst>
              <a:path w="175605" h="200691">
                <a:moveTo>
                  <a:pt x="112889" y="25086"/>
                </a:moveTo>
                <a:cubicBezTo>
                  <a:pt x="112889" y="32024"/>
                  <a:pt x="107284" y="37630"/>
                  <a:pt x="100346" y="37630"/>
                </a:cubicBezTo>
                <a:lnTo>
                  <a:pt x="12543" y="37630"/>
                </a:lnTo>
                <a:cubicBezTo>
                  <a:pt x="5605" y="37630"/>
                  <a:pt x="0" y="32024"/>
                  <a:pt x="0" y="25086"/>
                </a:cubicBezTo>
                <a:cubicBezTo>
                  <a:pt x="0" y="18148"/>
                  <a:pt x="5605" y="12543"/>
                  <a:pt x="12543" y="12543"/>
                </a:cubicBezTo>
                <a:lnTo>
                  <a:pt x="100346" y="12543"/>
                </a:lnTo>
                <a:cubicBezTo>
                  <a:pt x="107284" y="12543"/>
                  <a:pt x="112889" y="18148"/>
                  <a:pt x="112889" y="25086"/>
                </a:cubicBezTo>
                <a:close/>
                <a:moveTo>
                  <a:pt x="112889" y="125432"/>
                </a:moveTo>
                <a:cubicBezTo>
                  <a:pt x="112889" y="132370"/>
                  <a:pt x="107284" y="137975"/>
                  <a:pt x="100346" y="137975"/>
                </a:cubicBezTo>
                <a:lnTo>
                  <a:pt x="12543" y="137975"/>
                </a:lnTo>
                <a:cubicBezTo>
                  <a:pt x="5605" y="137975"/>
                  <a:pt x="0" y="132370"/>
                  <a:pt x="0" y="125432"/>
                </a:cubicBezTo>
                <a:cubicBezTo>
                  <a:pt x="0" y="118494"/>
                  <a:pt x="5605" y="112889"/>
                  <a:pt x="12543" y="112889"/>
                </a:cubicBezTo>
                <a:lnTo>
                  <a:pt x="100346" y="112889"/>
                </a:lnTo>
                <a:cubicBezTo>
                  <a:pt x="107284" y="112889"/>
                  <a:pt x="112889" y="118494"/>
                  <a:pt x="112889" y="125432"/>
                </a:cubicBezTo>
                <a:close/>
                <a:moveTo>
                  <a:pt x="0" y="75259"/>
                </a:moveTo>
                <a:cubicBezTo>
                  <a:pt x="0" y="68321"/>
                  <a:pt x="5605" y="62716"/>
                  <a:pt x="12543" y="62716"/>
                </a:cubicBezTo>
                <a:lnTo>
                  <a:pt x="163062" y="62716"/>
                </a:lnTo>
                <a:cubicBezTo>
                  <a:pt x="170000" y="62716"/>
                  <a:pt x="175605" y="68321"/>
                  <a:pt x="175605" y="75259"/>
                </a:cubicBezTo>
                <a:cubicBezTo>
                  <a:pt x="175605" y="82197"/>
                  <a:pt x="170000" y="87802"/>
                  <a:pt x="163062" y="87802"/>
                </a:cubicBezTo>
                <a:lnTo>
                  <a:pt x="12543" y="87802"/>
                </a:lnTo>
                <a:cubicBezTo>
                  <a:pt x="5605" y="87802"/>
                  <a:pt x="0" y="82197"/>
                  <a:pt x="0" y="75259"/>
                </a:cubicBezTo>
                <a:close/>
                <a:moveTo>
                  <a:pt x="175605" y="175605"/>
                </a:moveTo>
                <a:cubicBezTo>
                  <a:pt x="175605" y="182543"/>
                  <a:pt x="170000" y="188148"/>
                  <a:pt x="163062" y="188148"/>
                </a:cubicBezTo>
                <a:lnTo>
                  <a:pt x="12543" y="188148"/>
                </a:lnTo>
                <a:cubicBezTo>
                  <a:pt x="5605" y="188148"/>
                  <a:pt x="0" y="182543"/>
                  <a:pt x="0" y="175605"/>
                </a:cubicBezTo>
                <a:cubicBezTo>
                  <a:pt x="0" y="168667"/>
                  <a:pt x="5605" y="163062"/>
                  <a:pt x="12543" y="163062"/>
                </a:cubicBezTo>
                <a:lnTo>
                  <a:pt x="163062" y="163062"/>
                </a:lnTo>
                <a:cubicBezTo>
                  <a:pt x="170000" y="163062"/>
                  <a:pt x="175605" y="168667"/>
                  <a:pt x="175605" y="175605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120527" y="4515556"/>
            <a:ext cx="861300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description</a:t>
            </a:r>
            <a:endParaRPr lang="en-US" sz="1600" dirty="0">
              <a:latin typeface="+mn-ea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69317" y="4816593"/>
            <a:ext cx="730851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詳細な説明、特徴など</a:t>
            </a:r>
            <a:endParaRPr lang="en-US" sz="1600" dirty="0">
              <a:latin typeface="+mn-ea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02074" y="5318321"/>
            <a:ext cx="3721152" cy="836214"/>
          </a:xfrm>
          <a:custGeom>
            <a:avLst/>
            <a:gdLst/>
            <a:ahLst/>
            <a:cxnLst/>
            <a:rect l="l" t="t" r="r" b="b"/>
            <a:pathLst>
              <a:path w="3721152" h="836214">
                <a:moveTo>
                  <a:pt x="66897" y="0"/>
                </a:moveTo>
                <a:lnTo>
                  <a:pt x="3654255" y="0"/>
                </a:lnTo>
                <a:cubicBezTo>
                  <a:pt x="3691201" y="0"/>
                  <a:pt x="3721152" y="29951"/>
                  <a:pt x="3721152" y="66897"/>
                </a:cubicBezTo>
                <a:lnTo>
                  <a:pt x="3721152" y="769317"/>
                </a:lnTo>
                <a:cubicBezTo>
                  <a:pt x="3721152" y="806263"/>
                  <a:pt x="3691201" y="836214"/>
                  <a:pt x="3654255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811128" y="5519012"/>
            <a:ext cx="125432" cy="167243"/>
          </a:xfrm>
          <a:custGeom>
            <a:avLst/>
            <a:gdLst/>
            <a:ahLst/>
            <a:cxnLst/>
            <a:rect l="l" t="t" r="r" b="b"/>
            <a:pathLst>
              <a:path w="125432" h="167243">
                <a:moveTo>
                  <a:pt x="0" y="61605"/>
                </a:moveTo>
                <a:cubicBezTo>
                  <a:pt x="0" y="27569"/>
                  <a:pt x="28092" y="0"/>
                  <a:pt x="62716" y="0"/>
                </a:cubicBezTo>
                <a:cubicBezTo>
                  <a:pt x="97341" y="0"/>
                  <a:pt x="125432" y="27569"/>
                  <a:pt x="125432" y="61605"/>
                </a:cubicBezTo>
                <a:cubicBezTo>
                  <a:pt x="125432" y="100574"/>
                  <a:pt x="86169" y="147285"/>
                  <a:pt x="69772" y="165087"/>
                </a:cubicBezTo>
                <a:cubicBezTo>
                  <a:pt x="65917" y="169268"/>
                  <a:pt x="59482" y="169268"/>
                  <a:pt x="55628" y="165087"/>
                </a:cubicBezTo>
                <a:cubicBezTo>
                  <a:pt x="39230" y="147285"/>
                  <a:pt x="-33" y="100574"/>
                  <a:pt x="-33" y="61605"/>
                </a:cubicBezTo>
                <a:close/>
                <a:moveTo>
                  <a:pt x="62716" y="83621"/>
                </a:moveTo>
                <a:cubicBezTo>
                  <a:pt x="74254" y="83621"/>
                  <a:pt x="83621" y="74254"/>
                  <a:pt x="83621" y="62716"/>
                </a:cubicBezTo>
                <a:cubicBezTo>
                  <a:pt x="83621" y="51178"/>
                  <a:pt x="74254" y="41811"/>
                  <a:pt x="62716" y="41811"/>
                </a:cubicBezTo>
                <a:cubicBezTo>
                  <a:pt x="51178" y="41811"/>
                  <a:pt x="41811" y="51178"/>
                  <a:pt x="41811" y="62716"/>
                </a:cubicBezTo>
                <a:cubicBezTo>
                  <a:pt x="41811" y="74254"/>
                  <a:pt x="51178" y="83621"/>
                  <a:pt x="62716" y="8362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078716" y="5485564"/>
            <a:ext cx="234140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lat</a:t>
            </a:r>
            <a:endParaRPr lang="en-US" sz="1600" dirty="0">
              <a:latin typeface="+mn-ea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69317" y="5786601"/>
            <a:ext cx="345356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緯度</a:t>
            </a:r>
            <a:endParaRPr lang="en-US" sz="1600" dirty="0">
              <a:latin typeface="+mn-ea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455975" y="5318321"/>
            <a:ext cx="3721152" cy="836214"/>
          </a:xfrm>
          <a:custGeom>
            <a:avLst/>
            <a:gdLst/>
            <a:ahLst/>
            <a:cxnLst/>
            <a:rect l="l" t="t" r="r" b="b"/>
            <a:pathLst>
              <a:path w="3721152" h="836214">
                <a:moveTo>
                  <a:pt x="66897" y="0"/>
                </a:moveTo>
                <a:lnTo>
                  <a:pt x="3654255" y="0"/>
                </a:lnTo>
                <a:cubicBezTo>
                  <a:pt x="3691201" y="0"/>
                  <a:pt x="3721152" y="29951"/>
                  <a:pt x="3721152" y="66897"/>
                </a:cubicBezTo>
                <a:lnTo>
                  <a:pt x="3721152" y="769317"/>
                </a:lnTo>
                <a:cubicBezTo>
                  <a:pt x="3721152" y="806263"/>
                  <a:pt x="3691201" y="836214"/>
                  <a:pt x="3654255" y="836214"/>
                </a:cubicBezTo>
                <a:lnTo>
                  <a:pt x="66897" y="836214"/>
                </a:lnTo>
                <a:cubicBezTo>
                  <a:pt x="29976" y="836214"/>
                  <a:pt x="0" y="806238"/>
                  <a:pt x="0" y="769317"/>
                </a:cubicBezTo>
                <a:lnTo>
                  <a:pt x="0" y="66897"/>
                </a:lnTo>
                <a:cubicBezTo>
                  <a:pt x="0" y="29976"/>
                  <a:pt x="29976" y="0"/>
                  <a:pt x="66897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4665029" y="5519012"/>
            <a:ext cx="125432" cy="167243"/>
          </a:xfrm>
          <a:custGeom>
            <a:avLst/>
            <a:gdLst/>
            <a:ahLst/>
            <a:cxnLst/>
            <a:rect l="l" t="t" r="r" b="b"/>
            <a:pathLst>
              <a:path w="125432" h="167243">
                <a:moveTo>
                  <a:pt x="0" y="61605"/>
                </a:moveTo>
                <a:cubicBezTo>
                  <a:pt x="0" y="27569"/>
                  <a:pt x="28092" y="0"/>
                  <a:pt x="62716" y="0"/>
                </a:cubicBezTo>
                <a:cubicBezTo>
                  <a:pt x="97341" y="0"/>
                  <a:pt x="125432" y="27569"/>
                  <a:pt x="125432" y="61605"/>
                </a:cubicBezTo>
                <a:cubicBezTo>
                  <a:pt x="125432" y="100574"/>
                  <a:pt x="86169" y="147285"/>
                  <a:pt x="69772" y="165087"/>
                </a:cubicBezTo>
                <a:cubicBezTo>
                  <a:pt x="65917" y="169268"/>
                  <a:pt x="59482" y="169268"/>
                  <a:pt x="55628" y="165087"/>
                </a:cubicBezTo>
                <a:cubicBezTo>
                  <a:pt x="39230" y="147285"/>
                  <a:pt x="-33" y="100574"/>
                  <a:pt x="-33" y="61605"/>
                </a:cubicBezTo>
                <a:close/>
                <a:moveTo>
                  <a:pt x="62716" y="83621"/>
                </a:moveTo>
                <a:cubicBezTo>
                  <a:pt x="74254" y="83621"/>
                  <a:pt x="83621" y="74254"/>
                  <a:pt x="83621" y="62716"/>
                </a:cubicBezTo>
                <a:cubicBezTo>
                  <a:pt x="83621" y="51178"/>
                  <a:pt x="74254" y="41811"/>
                  <a:pt x="62716" y="41811"/>
                </a:cubicBezTo>
                <a:cubicBezTo>
                  <a:pt x="51178" y="41811"/>
                  <a:pt x="41811" y="51178"/>
                  <a:pt x="41811" y="62716"/>
                </a:cubicBezTo>
                <a:cubicBezTo>
                  <a:pt x="41811" y="74254"/>
                  <a:pt x="51178" y="83621"/>
                  <a:pt x="62716" y="83621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4932617" y="5485564"/>
            <a:ext cx="26758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5" b="1" dirty="0">
                <a:solidFill>
                  <a:srgbClr val="FFFFFF"/>
                </a:solidFill>
                <a:latin typeface="+mn-ea"/>
                <a:cs typeface="LXGW Bright" pitchFamily="34" charset="-120"/>
              </a:rPr>
              <a:t>lng</a:t>
            </a:r>
            <a:endParaRPr lang="en-US" sz="1600" dirty="0">
              <a:latin typeface="+mn-ea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623218" y="5786601"/>
            <a:ext cx="345356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経度</a:t>
            </a:r>
            <a:endParaRPr lang="en-US" sz="1600" dirty="0">
              <a:latin typeface="+mn-ea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661217" y="1304494"/>
            <a:ext cx="3194337" cy="1873119"/>
          </a:xfrm>
          <a:custGeom>
            <a:avLst/>
            <a:gdLst/>
            <a:ahLst/>
            <a:cxnLst/>
            <a:rect l="l" t="t" r="r" b="b"/>
            <a:pathLst>
              <a:path w="3194337" h="1873119">
                <a:moveTo>
                  <a:pt x="33449" y="0"/>
                </a:moveTo>
                <a:lnTo>
                  <a:pt x="3127448" y="0"/>
                </a:lnTo>
                <a:cubicBezTo>
                  <a:pt x="3164390" y="0"/>
                  <a:pt x="3194337" y="29947"/>
                  <a:pt x="3194337" y="66889"/>
                </a:cubicBezTo>
                <a:lnTo>
                  <a:pt x="3194337" y="1806230"/>
                </a:lnTo>
                <a:cubicBezTo>
                  <a:pt x="3194337" y="1843172"/>
                  <a:pt x="3164390" y="1873119"/>
                  <a:pt x="3127448" y="1873119"/>
                </a:cubicBezTo>
                <a:lnTo>
                  <a:pt x="33449" y="1873119"/>
                </a:lnTo>
                <a:cubicBezTo>
                  <a:pt x="14975" y="1873119"/>
                  <a:pt x="0" y="1858144"/>
                  <a:pt x="0" y="1839671"/>
                </a:cubicBezTo>
                <a:lnTo>
                  <a:pt x="0" y="33449"/>
                </a:lnTo>
                <a:cubicBezTo>
                  <a:pt x="0" y="14988"/>
                  <a:pt x="14988" y="0"/>
                  <a:pt x="3344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5086" dist="836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8661217" y="1304494"/>
            <a:ext cx="33449" cy="1873119"/>
          </a:xfrm>
          <a:custGeom>
            <a:avLst/>
            <a:gdLst/>
            <a:ahLst/>
            <a:cxnLst/>
            <a:rect l="l" t="t" r="r" b="b"/>
            <a:pathLst>
              <a:path w="33449" h="1873119">
                <a:moveTo>
                  <a:pt x="33449" y="0"/>
                </a:moveTo>
                <a:lnTo>
                  <a:pt x="33449" y="0"/>
                </a:lnTo>
                <a:lnTo>
                  <a:pt x="33449" y="1873119"/>
                </a:lnTo>
                <a:lnTo>
                  <a:pt x="33449" y="1873119"/>
                </a:lnTo>
                <a:cubicBezTo>
                  <a:pt x="14975" y="1873119"/>
                  <a:pt x="0" y="1858144"/>
                  <a:pt x="0" y="1839671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8878633" y="1538634"/>
            <a:ext cx="209053" cy="167243"/>
          </a:xfrm>
          <a:custGeom>
            <a:avLst/>
            <a:gdLst/>
            <a:ahLst/>
            <a:cxnLst/>
            <a:rect l="l" t="t" r="r" b="b"/>
            <a:pathLst>
              <a:path w="209053" h="167243">
                <a:moveTo>
                  <a:pt x="135852" y="68759"/>
                </a:moveTo>
                <a:cubicBezTo>
                  <a:pt x="139837" y="67681"/>
                  <a:pt x="144018" y="69576"/>
                  <a:pt x="145815" y="73267"/>
                </a:cubicBezTo>
                <a:lnTo>
                  <a:pt x="151890" y="85549"/>
                </a:lnTo>
                <a:cubicBezTo>
                  <a:pt x="155255" y="86006"/>
                  <a:pt x="158554" y="86921"/>
                  <a:pt x="161657" y="88194"/>
                </a:cubicBezTo>
                <a:lnTo>
                  <a:pt x="173090" y="80584"/>
                </a:lnTo>
                <a:cubicBezTo>
                  <a:pt x="176520" y="78297"/>
                  <a:pt x="181060" y="78754"/>
                  <a:pt x="183967" y="81662"/>
                </a:cubicBezTo>
                <a:lnTo>
                  <a:pt x="190239" y="87933"/>
                </a:lnTo>
                <a:cubicBezTo>
                  <a:pt x="193146" y="90840"/>
                  <a:pt x="193603" y="95413"/>
                  <a:pt x="191317" y="98810"/>
                </a:cubicBezTo>
                <a:lnTo>
                  <a:pt x="183706" y="110210"/>
                </a:lnTo>
                <a:cubicBezTo>
                  <a:pt x="184326" y="111746"/>
                  <a:pt x="184882" y="113346"/>
                  <a:pt x="185339" y="115012"/>
                </a:cubicBezTo>
                <a:cubicBezTo>
                  <a:pt x="185796" y="116678"/>
                  <a:pt x="186090" y="118311"/>
                  <a:pt x="186319" y="119977"/>
                </a:cubicBezTo>
                <a:lnTo>
                  <a:pt x="198633" y="126053"/>
                </a:lnTo>
                <a:cubicBezTo>
                  <a:pt x="202325" y="127882"/>
                  <a:pt x="204219" y="132063"/>
                  <a:pt x="203141" y="136015"/>
                </a:cubicBezTo>
                <a:lnTo>
                  <a:pt x="200855" y="144574"/>
                </a:lnTo>
                <a:cubicBezTo>
                  <a:pt x="199777" y="148526"/>
                  <a:pt x="196086" y="151204"/>
                  <a:pt x="191970" y="150943"/>
                </a:cubicBezTo>
                <a:lnTo>
                  <a:pt x="178251" y="150061"/>
                </a:lnTo>
                <a:cubicBezTo>
                  <a:pt x="176193" y="152707"/>
                  <a:pt x="173808" y="155157"/>
                  <a:pt x="171097" y="157247"/>
                </a:cubicBezTo>
                <a:lnTo>
                  <a:pt x="171979" y="170934"/>
                </a:lnTo>
                <a:cubicBezTo>
                  <a:pt x="172240" y="175050"/>
                  <a:pt x="169562" y="178773"/>
                  <a:pt x="165610" y="179819"/>
                </a:cubicBezTo>
                <a:lnTo>
                  <a:pt x="157051" y="182105"/>
                </a:lnTo>
                <a:cubicBezTo>
                  <a:pt x="153066" y="183183"/>
                  <a:pt x="148918" y="181289"/>
                  <a:pt x="147089" y="177597"/>
                </a:cubicBezTo>
                <a:lnTo>
                  <a:pt x="141013" y="165316"/>
                </a:lnTo>
                <a:cubicBezTo>
                  <a:pt x="137649" y="164858"/>
                  <a:pt x="134350" y="163944"/>
                  <a:pt x="131246" y="162670"/>
                </a:cubicBezTo>
                <a:lnTo>
                  <a:pt x="119814" y="170281"/>
                </a:lnTo>
                <a:cubicBezTo>
                  <a:pt x="116384" y="172567"/>
                  <a:pt x="111844" y="172110"/>
                  <a:pt x="108936" y="169203"/>
                </a:cubicBezTo>
                <a:lnTo>
                  <a:pt x="102665" y="162931"/>
                </a:lnTo>
                <a:cubicBezTo>
                  <a:pt x="99758" y="160024"/>
                  <a:pt x="99300" y="155484"/>
                  <a:pt x="101587" y="152054"/>
                </a:cubicBezTo>
                <a:lnTo>
                  <a:pt x="109198" y="140621"/>
                </a:lnTo>
                <a:cubicBezTo>
                  <a:pt x="108577" y="139086"/>
                  <a:pt x="108022" y="137485"/>
                  <a:pt x="107565" y="135819"/>
                </a:cubicBezTo>
                <a:cubicBezTo>
                  <a:pt x="107107" y="134154"/>
                  <a:pt x="106813" y="132488"/>
                  <a:pt x="106585" y="130854"/>
                </a:cubicBezTo>
                <a:lnTo>
                  <a:pt x="94270" y="124779"/>
                </a:lnTo>
                <a:cubicBezTo>
                  <a:pt x="90579" y="122950"/>
                  <a:pt x="88717" y="118769"/>
                  <a:pt x="89762" y="114816"/>
                </a:cubicBezTo>
                <a:lnTo>
                  <a:pt x="92049" y="106258"/>
                </a:lnTo>
                <a:cubicBezTo>
                  <a:pt x="93127" y="102306"/>
                  <a:pt x="96818" y="99627"/>
                  <a:pt x="100934" y="99888"/>
                </a:cubicBezTo>
                <a:lnTo>
                  <a:pt x="114620" y="100770"/>
                </a:lnTo>
                <a:cubicBezTo>
                  <a:pt x="116678" y="98124"/>
                  <a:pt x="119063" y="95675"/>
                  <a:pt x="121774" y="93584"/>
                </a:cubicBezTo>
                <a:lnTo>
                  <a:pt x="120892" y="79930"/>
                </a:lnTo>
                <a:cubicBezTo>
                  <a:pt x="120630" y="75815"/>
                  <a:pt x="123309" y="72091"/>
                  <a:pt x="127261" y="71046"/>
                </a:cubicBezTo>
                <a:lnTo>
                  <a:pt x="135819" y="68759"/>
                </a:lnTo>
                <a:close/>
                <a:moveTo>
                  <a:pt x="146468" y="111060"/>
                </a:moveTo>
                <a:cubicBezTo>
                  <a:pt x="138536" y="111069"/>
                  <a:pt x="132103" y="117516"/>
                  <a:pt x="132112" y="125448"/>
                </a:cubicBezTo>
                <a:cubicBezTo>
                  <a:pt x="132121" y="133381"/>
                  <a:pt x="138568" y="139814"/>
                  <a:pt x="146501" y="139805"/>
                </a:cubicBezTo>
                <a:cubicBezTo>
                  <a:pt x="154433" y="139796"/>
                  <a:pt x="160866" y="133348"/>
                  <a:pt x="160857" y="125416"/>
                </a:cubicBezTo>
                <a:cubicBezTo>
                  <a:pt x="160848" y="117483"/>
                  <a:pt x="154400" y="111051"/>
                  <a:pt x="146468" y="111060"/>
                </a:cubicBezTo>
                <a:close/>
                <a:moveTo>
                  <a:pt x="73463" y="-14862"/>
                </a:moveTo>
                <a:lnTo>
                  <a:pt x="82021" y="-12576"/>
                </a:lnTo>
                <a:cubicBezTo>
                  <a:pt x="85973" y="-11498"/>
                  <a:pt x="88652" y="-7774"/>
                  <a:pt x="88390" y="-3691"/>
                </a:cubicBezTo>
                <a:lnTo>
                  <a:pt x="87508" y="9963"/>
                </a:lnTo>
                <a:cubicBezTo>
                  <a:pt x="90220" y="12053"/>
                  <a:pt x="92604" y="14470"/>
                  <a:pt x="94662" y="17149"/>
                </a:cubicBezTo>
                <a:lnTo>
                  <a:pt x="108381" y="16267"/>
                </a:lnTo>
                <a:cubicBezTo>
                  <a:pt x="112464" y="16006"/>
                  <a:pt x="116188" y="18684"/>
                  <a:pt x="117266" y="22637"/>
                </a:cubicBezTo>
                <a:lnTo>
                  <a:pt x="119552" y="31195"/>
                </a:lnTo>
                <a:cubicBezTo>
                  <a:pt x="120598" y="35147"/>
                  <a:pt x="118736" y="39328"/>
                  <a:pt x="115045" y="41157"/>
                </a:cubicBezTo>
                <a:lnTo>
                  <a:pt x="102730" y="47233"/>
                </a:lnTo>
                <a:cubicBezTo>
                  <a:pt x="102502" y="48899"/>
                  <a:pt x="102175" y="50565"/>
                  <a:pt x="101750" y="52198"/>
                </a:cubicBezTo>
                <a:cubicBezTo>
                  <a:pt x="101326" y="53831"/>
                  <a:pt x="100738" y="55465"/>
                  <a:pt x="100117" y="57000"/>
                </a:cubicBezTo>
                <a:lnTo>
                  <a:pt x="107728" y="68432"/>
                </a:lnTo>
                <a:cubicBezTo>
                  <a:pt x="110014" y="71862"/>
                  <a:pt x="109557" y="76403"/>
                  <a:pt x="106650" y="79310"/>
                </a:cubicBezTo>
                <a:lnTo>
                  <a:pt x="100378" y="85581"/>
                </a:lnTo>
                <a:cubicBezTo>
                  <a:pt x="97471" y="88488"/>
                  <a:pt x="92931" y="88946"/>
                  <a:pt x="89501" y="86659"/>
                </a:cubicBezTo>
                <a:lnTo>
                  <a:pt x="78068" y="79048"/>
                </a:lnTo>
                <a:cubicBezTo>
                  <a:pt x="74965" y="80322"/>
                  <a:pt x="71666" y="81237"/>
                  <a:pt x="68302" y="81694"/>
                </a:cubicBezTo>
                <a:lnTo>
                  <a:pt x="62226" y="93976"/>
                </a:lnTo>
                <a:cubicBezTo>
                  <a:pt x="60397" y="97667"/>
                  <a:pt x="56216" y="99529"/>
                  <a:pt x="52263" y="98484"/>
                </a:cubicBezTo>
                <a:lnTo>
                  <a:pt x="43705" y="96197"/>
                </a:lnTo>
                <a:cubicBezTo>
                  <a:pt x="39720" y="95119"/>
                  <a:pt x="37074" y="91396"/>
                  <a:pt x="37336" y="87313"/>
                </a:cubicBezTo>
                <a:lnTo>
                  <a:pt x="38218" y="73626"/>
                </a:lnTo>
                <a:cubicBezTo>
                  <a:pt x="35506" y="71535"/>
                  <a:pt x="33122" y="69118"/>
                  <a:pt x="31064" y="66440"/>
                </a:cubicBezTo>
                <a:lnTo>
                  <a:pt x="17345" y="67322"/>
                </a:lnTo>
                <a:cubicBezTo>
                  <a:pt x="13262" y="67583"/>
                  <a:pt x="9538" y="64905"/>
                  <a:pt x="8460" y="60952"/>
                </a:cubicBezTo>
                <a:lnTo>
                  <a:pt x="6174" y="52394"/>
                </a:lnTo>
                <a:cubicBezTo>
                  <a:pt x="5128" y="48442"/>
                  <a:pt x="6990" y="44261"/>
                  <a:pt x="10681" y="42431"/>
                </a:cubicBezTo>
                <a:lnTo>
                  <a:pt x="22996" y="36356"/>
                </a:lnTo>
                <a:cubicBezTo>
                  <a:pt x="23225" y="34690"/>
                  <a:pt x="23551" y="33057"/>
                  <a:pt x="23976" y="31391"/>
                </a:cubicBezTo>
                <a:cubicBezTo>
                  <a:pt x="24433" y="29725"/>
                  <a:pt x="24956" y="28124"/>
                  <a:pt x="25609" y="26589"/>
                </a:cubicBezTo>
                <a:lnTo>
                  <a:pt x="17998" y="15189"/>
                </a:lnTo>
                <a:cubicBezTo>
                  <a:pt x="15712" y="11759"/>
                  <a:pt x="16169" y="7219"/>
                  <a:pt x="19076" y="4312"/>
                </a:cubicBezTo>
                <a:lnTo>
                  <a:pt x="25348" y="-1960"/>
                </a:lnTo>
                <a:cubicBezTo>
                  <a:pt x="28255" y="-4867"/>
                  <a:pt x="32795" y="-5324"/>
                  <a:pt x="36225" y="-3038"/>
                </a:cubicBezTo>
                <a:lnTo>
                  <a:pt x="47658" y="4573"/>
                </a:lnTo>
                <a:cubicBezTo>
                  <a:pt x="50761" y="3299"/>
                  <a:pt x="54060" y="2385"/>
                  <a:pt x="57424" y="1927"/>
                </a:cubicBezTo>
                <a:lnTo>
                  <a:pt x="63500" y="-10355"/>
                </a:lnTo>
                <a:cubicBezTo>
                  <a:pt x="65329" y="-14046"/>
                  <a:pt x="69478" y="-15908"/>
                  <a:pt x="73463" y="-14862"/>
                </a:cubicBezTo>
                <a:close/>
                <a:moveTo>
                  <a:pt x="62847" y="27438"/>
                </a:moveTo>
                <a:cubicBezTo>
                  <a:pt x="54914" y="27438"/>
                  <a:pt x="48474" y="33878"/>
                  <a:pt x="48474" y="41811"/>
                </a:cubicBezTo>
                <a:cubicBezTo>
                  <a:pt x="48474" y="49743"/>
                  <a:pt x="54914" y="56183"/>
                  <a:pt x="62847" y="56183"/>
                </a:cubicBezTo>
                <a:cubicBezTo>
                  <a:pt x="70779" y="56183"/>
                  <a:pt x="77219" y="49743"/>
                  <a:pt x="77219" y="41811"/>
                </a:cubicBezTo>
                <a:cubicBezTo>
                  <a:pt x="77219" y="33878"/>
                  <a:pt x="70779" y="27438"/>
                  <a:pt x="62847" y="27438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9087686" y="1505185"/>
            <a:ext cx="265079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テーブル設計の特徴</a:t>
            </a:r>
            <a:endParaRPr lang="en-US" sz="1600" dirty="0">
              <a:latin typeface="+mn-ea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8895357" y="1906568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146221" y="1873119"/>
            <a:ext cx="1806222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シンプルで理解しやすい構造</a:t>
            </a:r>
            <a:endParaRPr lang="en-US" sz="1600" dirty="0">
              <a:latin typeface="+mn-ea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8895357" y="2207605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9146221" y="2174156"/>
            <a:ext cx="153863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地理空間データに最適化</a:t>
            </a:r>
            <a:endParaRPr lang="en-US" sz="1600" dirty="0">
              <a:latin typeface="+mn-ea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8895357" y="2508642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9146221" y="2475193"/>
            <a:ext cx="1404840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拡張性を持たせた設計</a:t>
            </a:r>
            <a:endParaRPr lang="en-US" sz="1600" dirty="0">
              <a:latin typeface="+mn-ea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8895357" y="2809679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88952" y="55582"/>
                </a:moveTo>
                <a:lnTo>
                  <a:pt x="68047" y="89031"/>
                </a:lnTo>
                <a:cubicBezTo>
                  <a:pt x="66949" y="90781"/>
                  <a:pt x="65068" y="91879"/>
                  <a:pt x="63003" y="91984"/>
                </a:cubicBezTo>
                <a:cubicBezTo>
                  <a:pt x="60939" y="92088"/>
                  <a:pt x="58953" y="91147"/>
                  <a:pt x="57725" y="89475"/>
                </a:cubicBezTo>
                <a:lnTo>
                  <a:pt x="45182" y="72751"/>
                </a:lnTo>
                <a:cubicBezTo>
                  <a:pt x="43091" y="69981"/>
                  <a:pt x="43666" y="66061"/>
                  <a:pt x="46436" y="63970"/>
                </a:cubicBezTo>
                <a:cubicBezTo>
                  <a:pt x="49206" y="61880"/>
                  <a:pt x="53126" y="62455"/>
                  <a:pt x="55216" y="65225"/>
                </a:cubicBezTo>
                <a:lnTo>
                  <a:pt x="62272" y="74632"/>
                </a:lnTo>
                <a:lnTo>
                  <a:pt x="78317" y="48945"/>
                </a:lnTo>
                <a:cubicBezTo>
                  <a:pt x="80146" y="46018"/>
                  <a:pt x="84013" y="45103"/>
                  <a:pt x="86966" y="46959"/>
                </a:cubicBezTo>
                <a:cubicBezTo>
                  <a:pt x="89919" y="48814"/>
                  <a:pt x="90808" y="52655"/>
                  <a:pt x="88952" y="55608"/>
                </a:cubicBezTo>
                <a:close/>
              </a:path>
            </a:pathLst>
          </a:custGeom>
          <a:solidFill>
            <a:srgbClr val="3A506B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9146221" y="2776230"/>
            <a:ext cx="1538634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正規化されたデータ管理</a:t>
            </a:r>
            <a:endParaRPr lang="en-US" sz="1600" dirty="0">
              <a:latin typeface="+mn-ea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8661217" y="3378305"/>
            <a:ext cx="3194337" cy="2174156"/>
          </a:xfrm>
          <a:custGeom>
            <a:avLst/>
            <a:gdLst/>
            <a:ahLst/>
            <a:cxnLst/>
            <a:rect l="l" t="t" r="r" b="b"/>
            <a:pathLst>
              <a:path w="3194337" h="2174156">
                <a:moveTo>
                  <a:pt x="33449" y="0"/>
                </a:moveTo>
                <a:lnTo>
                  <a:pt x="3127439" y="0"/>
                </a:lnTo>
                <a:cubicBezTo>
                  <a:pt x="3164386" y="0"/>
                  <a:pt x="3194337" y="29952"/>
                  <a:pt x="3194337" y="66899"/>
                </a:cubicBezTo>
                <a:lnTo>
                  <a:pt x="3194337" y="2107258"/>
                </a:lnTo>
                <a:cubicBezTo>
                  <a:pt x="3194337" y="2144205"/>
                  <a:pt x="3164386" y="2174156"/>
                  <a:pt x="3127439" y="2174156"/>
                </a:cubicBezTo>
                <a:lnTo>
                  <a:pt x="33449" y="2174156"/>
                </a:lnTo>
                <a:cubicBezTo>
                  <a:pt x="14975" y="2174156"/>
                  <a:pt x="0" y="2159181"/>
                  <a:pt x="0" y="2140708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5086" dist="8362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8661217" y="3378305"/>
            <a:ext cx="33449" cy="2174156"/>
          </a:xfrm>
          <a:custGeom>
            <a:avLst/>
            <a:gdLst/>
            <a:ahLst/>
            <a:cxnLst/>
            <a:rect l="l" t="t" r="r" b="b"/>
            <a:pathLst>
              <a:path w="33449" h="2174156">
                <a:moveTo>
                  <a:pt x="33449" y="0"/>
                </a:moveTo>
                <a:lnTo>
                  <a:pt x="33449" y="0"/>
                </a:lnTo>
                <a:lnTo>
                  <a:pt x="33449" y="2174156"/>
                </a:lnTo>
                <a:lnTo>
                  <a:pt x="33449" y="2174156"/>
                </a:lnTo>
                <a:cubicBezTo>
                  <a:pt x="14975" y="2174156"/>
                  <a:pt x="0" y="2159181"/>
                  <a:pt x="0" y="2140708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8909991" y="3612444"/>
            <a:ext cx="146337" cy="167243"/>
          </a:xfrm>
          <a:custGeom>
            <a:avLst/>
            <a:gdLst/>
            <a:ahLst/>
            <a:cxnLst/>
            <a:rect l="l" t="t" r="r" b="b"/>
            <a:pathLst>
              <a:path w="146337" h="167243">
                <a:moveTo>
                  <a:pt x="54877" y="10453"/>
                </a:moveTo>
                <a:lnTo>
                  <a:pt x="7840" y="10453"/>
                </a:lnTo>
                <a:cubicBezTo>
                  <a:pt x="3495" y="10453"/>
                  <a:pt x="0" y="13948"/>
                  <a:pt x="0" y="18292"/>
                </a:cubicBezTo>
                <a:lnTo>
                  <a:pt x="0" y="65329"/>
                </a:lnTo>
                <a:cubicBezTo>
                  <a:pt x="0" y="68498"/>
                  <a:pt x="1895" y="71372"/>
                  <a:pt x="4834" y="72581"/>
                </a:cubicBezTo>
                <a:cubicBezTo>
                  <a:pt x="7774" y="73789"/>
                  <a:pt x="11139" y="73103"/>
                  <a:pt x="13392" y="70882"/>
                </a:cubicBezTo>
                <a:lnTo>
                  <a:pt x="26458" y="57816"/>
                </a:lnTo>
                <a:lnTo>
                  <a:pt x="52263" y="83621"/>
                </a:lnTo>
                <a:lnTo>
                  <a:pt x="26458" y="109426"/>
                </a:lnTo>
                <a:lnTo>
                  <a:pt x="13392" y="96361"/>
                </a:lnTo>
                <a:cubicBezTo>
                  <a:pt x="11139" y="94107"/>
                  <a:pt x="7774" y="93453"/>
                  <a:pt x="4834" y="94662"/>
                </a:cubicBezTo>
                <a:cubicBezTo>
                  <a:pt x="1895" y="95871"/>
                  <a:pt x="0" y="98745"/>
                  <a:pt x="0" y="101914"/>
                </a:cubicBezTo>
                <a:lnTo>
                  <a:pt x="0" y="148951"/>
                </a:lnTo>
                <a:cubicBezTo>
                  <a:pt x="0" y="153295"/>
                  <a:pt x="3495" y="156790"/>
                  <a:pt x="7840" y="156790"/>
                </a:cubicBezTo>
                <a:lnTo>
                  <a:pt x="54877" y="156790"/>
                </a:lnTo>
                <a:cubicBezTo>
                  <a:pt x="58045" y="156790"/>
                  <a:pt x="60919" y="154896"/>
                  <a:pt x="62128" y="151956"/>
                </a:cubicBezTo>
                <a:cubicBezTo>
                  <a:pt x="63337" y="149016"/>
                  <a:pt x="62683" y="145651"/>
                  <a:pt x="60430" y="143398"/>
                </a:cubicBezTo>
                <a:lnTo>
                  <a:pt x="47364" y="130332"/>
                </a:lnTo>
                <a:lnTo>
                  <a:pt x="73169" y="104527"/>
                </a:lnTo>
                <a:lnTo>
                  <a:pt x="98974" y="130332"/>
                </a:lnTo>
                <a:lnTo>
                  <a:pt x="85908" y="143398"/>
                </a:lnTo>
                <a:cubicBezTo>
                  <a:pt x="83654" y="145651"/>
                  <a:pt x="83001" y="149016"/>
                  <a:pt x="84209" y="151956"/>
                </a:cubicBezTo>
                <a:cubicBezTo>
                  <a:pt x="85418" y="154896"/>
                  <a:pt x="88292" y="156790"/>
                  <a:pt x="91461" y="156790"/>
                </a:cubicBezTo>
                <a:lnTo>
                  <a:pt x="138498" y="156790"/>
                </a:lnTo>
                <a:cubicBezTo>
                  <a:pt x="142842" y="156790"/>
                  <a:pt x="146337" y="153295"/>
                  <a:pt x="146337" y="148951"/>
                </a:cubicBezTo>
                <a:lnTo>
                  <a:pt x="146337" y="101914"/>
                </a:lnTo>
                <a:cubicBezTo>
                  <a:pt x="146337" y="98745"/>
                  <a:pt x="144443" y="95871"/>
                  <a:pt x="141503" y="94662"/>
                </a:cubicBezTo>
                <a:cubicBezTo>
                  <a:pt x="138563" y="93453"/>
                  <a:pt x="135199" y="94107"/>
                  <a:pt x="132945" y="96361"/>
                </a:cubicBezTo>
                <a:lnTo>
                  <a:pt x="119879" y="109426"/>
                </a:lnTo>
                <a:lnTo>
                  <a:pt x="94074" y="83621"/>
                </a:lnTo>
                <a:lnTo>
                  <a:pt x="119879" y="57816"/>
                </a:lnTo>
                <a:lnTo>
                  <a:pt x="132945" y="70882"/>
                </a:lnTo>
                <a:cubicBezTo>
                  <a:pt x="135199" y="73136"/>
                  <a:pt x="138563" y="73789"/>
                  <a:pt x="141503" y="72581"/>
                </a:cubicBezTo>
                <a:cubicBezTo>
                  <a:pt x="144443" y="71372"/>
                  <a:pt x="146337" y="68498"/>
                  <a:pt x="146337" y="65329"/>
                </a:cubicBezTo>
                <a:lnTo>
                  <a:pt x="146337" y="18292"/>
                </a:lnTo>
                <a:cubicBezTo>
                  <a:pt x="146337" y="13948"/>
                  <a:pt x="142842" y="10453"/>
                  <a:pt x="138498" y="10453"/>
                </a:cubicBezTo>
                <a:lnTo>
                  <a:pt x="91461" y="10453"/>
                </a:lnTo>
                <a:cubicBezTo>
                  <a:pt x="88292" y="10453"/>
                  <a:pt x="85418" y="12347"/>
                  <a:pt x="84209" y="15287"/>
                </a:cubicBezTo>
                <a:cubicBezTo>
                  <a:pt x="83001" y="18227"/>
                  <a:pt x="83687" y="21591"/>
                  <a:pt x="85908" y="23845"/>
                </a:cubicBezTo>
                <a:lnTo>
                  <a:pt x="98974" y="36911"/>
                </a:lnTo>
                <a:lnTo>
                  <a:pt x="73169" y="62716"/>
                </a:lnTo>
                <a:lnTo>
                  <a:pt x="47364" y="36911"/>
                </a:lnTo>
                <a:lnTo>
                  <a:pt x="60430" y="23845"/>
                </a:lnTo>
                <a:cubicBezTo>
                  <a:pt x="62683" y="21591"/>
                  <a:pt x="63337" y="18227"/>
                  <a:pt x="62128" y="15287"/>
                </a:cubicBezTo>
                <a:cubicBezTo>
                  <a:pt x="60919" y="12347"/>
                  <a:pt x="58045" y="10453"/>
                  <a:pt x="54877" y="10453"/>
                </a:cubicBezTo>
                <a:close/>
              </a:path>
            </a:pathLst>
          </a:custGeom>
          <a:solidFill>
            <a:srgbClr val="D9A44E"/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9087686" y="3578996"/>
            <a:ext cx="2650798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3A506B"/>
                </a:solidFill>
                <a:latin typeface="+mn-ea"/>
                <a:cs typeface="MiSans" pitchFamily="34" charset="-120"/>
              </a:rPr>
              <a:t>将来の拡張性</a:t>
            </a:r>
            <a:endParaRPr lang="en-US" sz="1600" dirty="0">
              <a:latin typeface="+mn-ea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8878633" y="3946930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8978978" y="4047276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ユーザー管理: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user_idカラム追加</a:t>
            </a:r>
            <a:endParaRPr lang="en-US" sz="1600" dirty="0">
              <a:latin typeface="+mn-ea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8878633" y="4448658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8978978" y="4549004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画像対応: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image_urlカラム追加</a:t>
            </a:r>
            <a:endParaRPr lang="en-US" sz="1600" dirty="0">
              <a:latin typeface="+mn-ea"/>
            </a:endParaRPr>
          </a:p>
        </p:txBody>
      </p:sp>
      <p:sp>
        <p:nvSpPr>
          <p:cNvPr id="51" name="Shape 49"/>
          <p:cNvSpPr/>
          <p:nvPr/>
        </p:nvSpPr>
        <p:spPr>
          <a:xfrm>
            <a:off x="8878633" y="4950387"/>
            <a:ext cx="2776230" cy="401383"/>
          </a:xfrm>
          <a:custGeom>
            <a:avLst/>
            <a:gdLst/>
            <a:ahLst/>
            <a:cxnLst/>
            <a:rect l="l" t="t" r="r" b="b"/>
            <a:pathLst>
              <a:path w="2776230" h="401383">
                <a:moveTo>
                  <a:pt x="33447" y="0"/>
                </a:moveTo>
                <a:lnTo>
                  <a:pt x="2742783" y="0"/>
                </a:lnTo>
                <a:cubicBezTo>
                  <a:pt x="2761256" y="0"/>
                  <a:pt x="2776230" y="14975"/>
                  <a:pt x="2776230" y="33447"/>
                </a:cubicBezTo>
                <a:lnTo>
                  <a:pt x="2776230" y="367935"/>
                </a:lnTo>
                <a:cubicBezTo>
                  <a:pt x="2776230" y="386408"/>
                  <a:pt x="2761256" y="401383"/>
                  <a:pt x="2742783" y="401383"/>
                </a:cubicBezTo>
                <a:lnTo>
                  <a:pt x="33447" y="401383"/>
                </a:lnTo>
                <a:cubicBezTo>
                  <a:pt x="14975" y="401383"/>
                  <a:pt x="0" y="386408"/>
                  <a:pt x="0" y="367935"/>
                </a:cubicBezTo>
                <a:lnTo>
                  <a:pt x="0" y="33447"/>
                </a:lnTo>
                <a:cubicBezTo>
                  <a:pt x="0" y="14975"/>
                  <a:pt x="14975" y="0"/>
                  <a:pt x="33447" y="0"/>
                </a:cubicBezTo>
                <a:close/>
              </a:path>
            </a:pathLst>
          </a:custGeom>
          <a:solidFill>
            <a:srgbClr val="D9A44E">
              <a:alpha val="10196"/>
            </a:srgbClr>
          </a:soli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2" name="Text 50"/>
          <p:cNvSpPr/>
          <p:nvPr/>
        </p:nvSpPr>
        <p:spPr>
          <a:xfrm>
            <a:off x="8978978" y="5050733"/>
            <a:ext cx="2642436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ステータス管理:</a:t>
            </a:r>
            <a:r>
              <a:rPr lang="en-US" sz="1054" dirty="0">
                <a:solidFill>
                  <a:srgbClr val="2C2C2C"/>
                </a:solidFill>
                <a:latin typeface="+mn-ea"/>
                <a:cs typeface="LXGW Bright" pitchFamily="34" charset="-120"/>
              </a:rPr>
              <a:t> statusカラム追加</a:t>
            </a:r>
            <a:endParaRPr lang="en-US" sz="1600" dirty="0">
              <a:latin typeface="+mn-ea"/>
            </a:endParaRPr>
          </a:p>
        </p:txBody>
      </p:sp>
      <p:sp>
        <p:nvSpPr>
          <p:cNvPr id="53" name="Shape 51"/>
          <p:cNvSpPr/>
          <p:nvPr/>
        </p:nvSpPr>
        <p:spPr>
          <a:xfrm>
            <a:off x="8644493" y="5753152"/>
            <a:ext cx="3211062" cy="1103802"/>
          </a:xfrm>
          <a:custGeom>
            <a:avLst/>
            <a:gdLst/>
            <a:ahLst/>
            <a:cxnLst/>
            <a:rect l="l" t="t" r="r" b="b"/>
            <a:pathLst>
              <a:path w="3211062" h="1103802">
                <a:moveTo>
                  <a:pt x="66901" y="0"/>
                </a:moveTo>
                <a:lnTo>
                  <a:pt x="3144160" y="0"/>
                </a:lnTo>
                <a:cubicBezTo>
                  <a:pt x="3181109" y="0"/>
                  <a:pt x="3211062" y="29953"/>
                  <a:pt x="3211062" y="66901"/>
                </a:cubicBezTo>
                <a:lnTo>
                  <a:pt x="3211062" y="1036901"/>
                </a:lnTo>
                <a:cubicBezTo>
                  <a:pt x="3211062" y="1073850"/>
                  <a:pt x="3181109" y="1103802"/>
                  <a:pt x="3144160" y="1103802"/>
                </a:cubicBezTo>
                <a:lnTo>
                  <a:pt x="66901" y="1103802"/>
                </a:lnTo>
                <a:cubicBezTo>
                  <a:pt x="29953" y="1103802"/>
                  <a:pt x="0" y="1073850"/>
                  <a:pt x="0" y="1036901"/>
                </a:cubicBezTo>
                <a:lnTo>
                  <a:pt x="0" y="66901"/>
                </a:lnTo>
                <a:cubicBezTo>
                  <a:pt x="0" y="29953"/>
                  <a:pt x="29953" y="0"/>
                  <a:pt x="669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06B"/>
              </a:gs>
              <a:gs pos="100000">
                <a:srgbClr val="8A9BA8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>
              <a:latin typeface="+mn-ea"/>
            </a:endParaRPr>
          </a:p>
        </p:txBody>
      </p:sp>
      <p:sp>
        <p:nvSpPr>
          <p:cNvPr id="54" name="Text 52"/>
          <p:cNvSpPr/>
          <p:nvPr/>
        </p:nvSpPr>
        <p:spPr>
          <a:xfrm>
            <a:off x="8778287" y="5920395"/>
            <a:ext cx="2943473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54" dirty="0">
                <a:solidFill>
                  <a:srgbClr val="FFFFFF">
                    <a:alpha val="90000"/>
                  </a:srgbClr>
                </a:solidFill>
                <a:latin typeface="+mn-ea"/>
                <a:cs typeface="LXGW Bright" pitchFamily="34" charset="-120"/>
              </a:rPr>
              <a:t>現在のカラム数</a:t>
            </a:r>
            <a:endParaRPr lang="en-US" sz="1600" dirty="0">
              <a:latin typeface="+mn-ea"/>
            </a:endParaRPr>
          </a:p>
        </p:txBody>
      </p:sp>
      <p:sp>
        <p:nvSpPr>
          <p:cNvPr id="55" name="Text 53"/>
          <p:cNvSpPr/>
          <p:nvPr/>
        </p:nvSpPr>
        <p:spPr>
          <a:xfrm>
            <a:off x="8686303" y="6187984"/>
            <a:ext cx="3127440" cy="501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951" b="1" dirty="0">
                <a:solidFill>
                  <a:srgbClr val="D9A44E"/>
                </a:solidFill>
                <a:latin typeface="+mn-ea"/>
                <a:cs typeface="Liter" pitchFamily="34" charset="-120"/>
              </a:rPr>
              <a:t>5</a:t>
            </a:r>
            <a:endParaRPr lang="en-US" sz="1600" dirty="0">
              <a:latin typeface="+mn-ea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477</Words>
  <Application>Microsoft Office PowerPoint</Application>
  <PresentationFormat>宽屏</PresentationFormat>
  <Paragraphs>217</Paragraphs>
  <Slides>12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Arial</vt:lpstr>
      <vt:lpstr>Alimama ShuHeiTi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&amp; Found Map App</dc:title>
  <dc:subject>Lost &amp; Found Map App</dc:subject>
  <dc:creator>Kimi</dc:creator>
  <cp:lastModifiedBy>小懿 孫</cp:lastModifiedBy>
  <cp:revision>9</cp:revision>
  <dcterms:created xsi:type="dcterms:W3CDTF">2026-01-19T09:08:35Z</dcterms:created>
  <dcterms:modified xsi:type="dcterms:W3CDTF">2026-01-22T07:21:41Z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{"Label":"Lost &amp; Found Map App","ContentProducer":"001191110108MACG2KBH8F10000","ProduceID":"19bd57b2-f4b2-827a-8000-0000a23168d9","ReservedCode1":"","ContentPropagator":"001191110108MACG2KBH8F20000","PropagateID":"19bd57b2-f4b2-827a-8000-0000a23168d9","ReservedCode2":""}</vt:lpwstr>
  </property>
</Properties>
</file>